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46"/>
  </p:notesMasterIdLst>
  <p:sldIdLst>
    <p:sldId id="257" r:id="rId4"/>
    <p:sldId id="259" r:id="rId5"/>
    <p:sldId id="260" r:id="rId6"/>
    <p:sldId id="318" r:id="rId7"/>
    <p:sldId id="261" r:id="rId8"/>
    <p:sldId id="262" r:id="rId9"/>
    <p:sldId id="263" r:id="rId10"/>
    <p:sldId id="264" r:id="rId11"/>
    <p:sldId id="268" r:id="rId12"/>
    <p:sldId id="265" r:id="rId13"/>
    <p:sldId id="269" r:id="rId14"/>
    <p:sldId id="312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7" r:id="rId31"/>
    <p:sldId id="285" r:id="rId32"/>
    <p:sldId id="288" r:id="rId33"/>
    <p:sldId id="286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319" r:id="rId43"/>
    <p:sldId id="320" r:id="rId44"/>
    <p:sldId id="311" r:id="rId4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b="1" 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b="1" 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b="1" 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b="1" 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b="1" 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3200" b="1" 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3200" b="1" 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3200" b="1" 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3200" b="1" 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9999"/>
    <a:srgbClr val="FF6699"/>
    <a:srgbClr val="FFFF66"/>
    <a:srgbClr val="0000CC"/>
    <a:srgbClr val="00CC00"/>
    <a:srgbClr val="FFFF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51" autoAdjust="0"/>
    <p:restoredTop sz="91701" autoAdjust="0"/>
  </p:normalViewPr>
  <p:slideViewPr>
    <p:cSldViewPr>
      <p:cViewPr varScale="1">
        <p:scale>
          <a:sx n="117" d="100"/>
          <a:sy n="117" d="100"/>
        </p:scale>
        <p:origin x="1728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19B439F-6B2D-49A3-A6FB-60757015D9A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71916B-2BC7-46E8-808B-3E741817E39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5749488-BC73-4E7E-BA32-6674BC69D930}" type="datetimeFigureOut">
              <a:rPr lang="en-US"/>
              <a:pPr>
                <a:defRPr/>
              </a:pPr>
              <a:t>8/28/21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0A3F3D5E-FDBA-4E42-8766-BA4C3EE8CE0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6427EF8-BDE2-44BF-B154-9A7CF2BFAA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D15956-65D4-41EC-BBBE-FCF60EE2912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393E74-79AA-43CE-9021-1E35474EAC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A6086F5F-FCAB-494D-B241-54BF96D0E8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DB2CBA45-2BF4-4EF3-8F8F-B4DE713321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D6E98A62-9480-48B8-A4CA-FD3C5CB319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b="1"/>
              <a:t>Instruct students to write the QUESTION in the “5 Themes” Graphic Organizer</a:t>
            </a:r>
          </a:p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66FCEEB6-0B4F-4DF0-BD0D-9AB51173A4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119CE69-8264-4C54-9FA2-F0E1C2C4E207}" type="slidenum">
              <a:rPr lang="en-US" altLang="en-US" sz="1200"/>
              <a:pPr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>
            <a:extLst>
              <a:ext uri="{FF2B5EF4-FFF2-40B4-BE49-F238E27FC236}">
                <a16:creationId xmlns:a16="http://schemas.microsoft.com/office/drawing/2014/main" id="{1C0AB25A-A506-4836-91A9-044AA2684D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>
            <a:extLst>
              <a:ext uri="{FF2B5EF4-FFF2-40B4-BE49-F238E27FC236}">
                <a16:creationId xmlns:a16="http://schemas.microsoft.com/office/drawing/2014/main" id="{A0AFE06A-0470-4718-BB0A-8E8088610A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b="1"/>
              <a:t>Instruct students to write these notes in the “5 Themes” Graphic Organizer</a:t>
            </a:r>
          </a:p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AC42B310-02BF-4568-8475-A9F288EAC4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7F140B4-295C-4998-B68A-4FD34B742430}" type="slidenum">
              <a:rPr lang="en-US" altLang="en-US" sz="1200"/>
              <a:pPr/>
              <a:t>24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>
            <a:extLst>
              <a:ext uri="{FF2B5EF4-FFF2-40B4-BE49-F238E27FC236}">
                <a16:creationId xmlns:a16="http://schemas.microsoft.com/office/drawing/2014/main" id="{9E9A5E74-C1A6-4A6F-B9C4-74C38C0B89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>
            <a:extLst>
              <a:ext uri="{FF2B5EF4-FFF2-40B4-BE49-F238E27FC236}">
                <a16:creationId xmlns:a16="http://schemas.microsoft.com/office/drawing/2014/main" id="{45C249D1-2191-4681-A8B4-B5E0FB2812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b="1"/>
              <a:t>Instruct students to write the QUESTION in the “5 Themes” Graphic Organizer</a:t>
            </a:r>
          </a:p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id="{505D315C-32EB-419D-B2BA-C828062B4E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771C01E-6654-4C7B-B28E-48445B98295E}" type="slidenum">
              <a:rPr lang="en-US" altLang="en-US" sz="1200"/>
              <a:pPr/>
              <a:t>26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>
            <a:extLst>
              <a:ext uri="{FF2B5EF4-FFF2-40B4-BE49-F238E27FC236}">
                <a16:creationId xmlns:a16="http://schemas.microsoft.com/office/drawing/2014/main" id="{AB2EDCE8-82F8-4319-9F56-34698F7185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>
            <a:extLst>
              <a:ext uri="{FF2B5EF4-FFF2-40B4-BE49-F238E27FC236}">
                <a16:creationId xmlns:a16="http://schemas.microsoft.com/office/drawing/2014/main" id="{9C70464F-CC99-463B-8BA6-85A612400D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b="1"/>
              <a:t>Instruct students to write these notes in the “5 Themes” Graphic Organizer</a:t>
            </a:r>
          </a:p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80C78796-B22C-442E-9960-38D5682763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559E1B8-2517-44E7-97D4-B56AA3198699}" type="slidenum">
              <a:rPr lang="en-US" altLang="en-US" sz="1200"/>
              <a:pPr/>
              <a:t>27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>
            <a:extLst>
              <a:ext uri="{FF2B5EF4-FFF2-40B4-BE49-F238E27FC236}">
                <a16:creationId xmlns:a16="http://schemas.microsoft.com/office/drawing/2014/main" id="{8080DA33-45A9-4165-A643-7BF1E12D0A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>
            <a:extLst>
              <a:ext uri="{FF2B5EF4-FFF2-40B4-BE49-F238E27FC236}">
                <a16:creationId xmlns:a16="http://schemas.microsoft.com/office/drawing/2014/main" id="{52BE71AD-35DC-45A7-B2A5-ACC64A448E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b="1"/>
              <a:t>Instruct students to write these notes in the “5 Themes” Graphic Organizer</a:t>
            </a:r>
          </a:p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5060" name="Slide Number Placeholder 3">
            <a:extLst>
              <a:ext uri="{FF2B5EF4-FFF2-40B4-BE49-F238E27FC236}">
                <a16:creationId xmlns:a16="http://schemas.microsoft.com/office/drawing/2014/main" id="{89966DC9-C7C6-4BDD-AFEC-507E614535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6BAB273-CB04-498C-B242-BED9C827901E}" type="slidenum">
              <a:rPr lang="en-US" altLang="en-US" sz="1200"/>
              <a:pPr/>
              <a:t>29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>
            <a:extLst>
              <a:ext uri="{FF2B5EF4-FFF2-40B4-BE49-F238E27FC236}">
                <a16:creationId xmlns:a16="http://schemas.microsoft.com/office/drawing/2014/main" id="{F33C9FB3-CB50-4BB7-8DAA-47758BB2B0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>
            <a:extLst>
              <a:ext uri="{FF2B5EF4-FFF2-40B4-BE49-F238E27FC236}">
                <a16:creationId xmlns:a16="http://schemas.microsoft.com/office/drawing/2014/main" id="{A969FF85-F264-4180-B767-9BC14FAA60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b="1"/>
              <a:t>Instruct students to write these notes in the “5 Themes” Graphic Organizer</a:t>
            </a:r>
          </a:p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8132" name="Slide Number Placeholder 3">
            <a:extLst>
              <a:ext uri="{FF2B5EF4-FFF2-40B4-BE49-F238E27FC236}">
                <a16:creationId xmlns:a16="http://schemas.microsoft.com/office/drawing/2014/main" id="{8670B827-F917-439E-B5A5-9D7D0D83A3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560FD9D-A189-4FE3-A474-38426FC7174B}" type="slidenum">
              <a:rPr lang="en-US" altLang="en-US" sz="1200"/>
              <a:pPr/>
              <a:t>31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086F5F-FCAB-494D-B241-54BF96D0E881}" type="slidenum">
              <a:rPr lang="en-US" altLang="en-US" smtClean="0"/>
              <a:pPr>
                <a:defRPr/>
              </a:pPr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88042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>
            <a:extLst>
              <a:ext uri="{FF2B5EF4-FFF2-40B4-BE49-F238E27FC236}">
                <a16:creationId xmlns:a16="http://schemas.microsoft.com/office/drawing/2014/main" id="{0EC1D8E4-FF96-451F-8261-60497BFA89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>
            <a:extLst>
              <a:ext uri="{FF2B5EF4-FFF2-40B4-BE49-F238E27FC236}">
                <a16:creationId xmlns:a16="http://schemas.microsoft.com/office/drawing/2014/main" id="{7BD0F917-1C66-4398-A7B4-FE75036AA5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b="1"/>
              <a:t>Instruct students to write the QUESTION in the “5 Themes” Graphic Organizer</a:t>
            </a:r>
          </a:p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1204" name="Slide Number Placeholder 3">
            <a:extLst>
              <a:ext uri="{FF2B5EF4-FFF2-40B4-BE49-F238E27FC236}">
                <a16:creationId xmlns:a16="http://schemas.microsoft.com/office/drawing/2014/main" id="{6110FC53-893E-4700-9AF7-333C3C6B61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13F7570-7500-4CC8-B8DD-261058F6C3EA}" type="slidenum">
              <a:rPr lang="en-US" altLang="en-US" sz="1200"/>
              <a:pPr/>
              <a:t>33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>
            <a:extLst>
              <a:ext uri="{FF2B5EF4-FFF2-40B4-BE49-F238E27FC236}">
                <a16:creationId xmlns:a16="http://schemas.microsoft.com/office/drawing/2014/main" id="{17A1C56C-9827-4E49-9EC5-8A240A3370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>
            <a:extLst>
              <a:ext uri="{FF2B5EF4-FFF2-40B4-BE49-F238E27FC236}">
                <a16:creationId xmlns:a16="http://schemas.microsoft.com/office/drawing/2014/main" id="{BD0A41FE-DBAD-4721-BAD3-B99E065357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b="1"/>
              <a:t>Instruct students to write these notes in the “5 Themes” Graphic Organizer</a:t>
            </a:r>
          </a:p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3252" name="Slide Number Placeholder 3">
            <a:extLst>
              <a:ext uri="{FF2B5EF4-FFF2-40B4-BE49-F238E27FC236}">
                <a16:creationId xmlns:a16="http://schemas.microsoft.com/office/drawing/2014/main" id="{868524ED-6FAE-4C89-9568-1AF2BCA45C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B799479-B0DC-43FF-8B3E-358FDAA7529C}" type="slidenum">
              <a:rPr lang="en-US" altLang="en-US" sz="1200"/>
              <a:pPr/>
              <a:t>34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>
            <a:extLst>
              <a:ext uri="{FF2B5EF4-FFF2-40B4-BE49-F238E27FC236}">
                <a16:creationId xmlns:a16="http://schemas.microsoft.com/office/drawing/2014/main" id="{CE88CDBE-FEC6-43C7-8D1C-0C0FC27C99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>
            <a:extLst>
              <a:ext uri="{FF2B5EF4-FFF2-40B4-BE49-F238E27FC236}">
                <a16:creationId xmlns:a16="http://schemas.microsoft.com/office/drawing/2014/main" id="{DB121D63-E402-45E8-88BA-EF5958E400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b="1"/>
              <a:t>Instruct students to write these notes in the “5 Themes” Graphic Organizer</a:t>
            </a:r>
          </a:p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6324" name="Slide Number Placeholder 3">
            <a:extLst>
              <a:ext uri="{FF2B5EF4-FFF2-40B4-BE49-F238E27FC236}">
                <a16:creationId xmlns:a16="http://schemas.microsoft.com/office/drawing/2014/main" id="{111EEEF5-3728-44D7-B0F1-3B13F744C1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87F33E6-C652-4C01-89BE-E61E8DFE7249}" type="slidenum">
              <a:rPr lang="en-US" altLang="en-US" sz="1200"/>
              <a:pPr/>
              <a:t>36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>
            <a:extLst>
              <a:ext uri="{FF2B5EF4-FFF2-40B4-BE49-F238E27FC236}">
                <a16:creationId xmlns:a16="http://schemas.microsoft.com/office/drawing/2014/main" id="{565878CC-DBA6-4880-921E-9E1743B7A9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>
            <a:extLst>
              <a:ext uri="{FF2B5EF4-FFF2-40B4-BE49-F238E27FC236}">
                <a16:creationId xmlns:a16="http://schemas.microsoft.com/office/drawing/2014/main" id="{0C0C1A3F-49CE-4CE4-88E1-FFD2176C16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b="1"/>
              <a:t>Instruct students to write these notes in the “5 Themes” Graphic Organizer</a:t>
            </a:r>
          </a:p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9396" name="Slide Number Placeholder 3">
            <a:extLst>
              <a:ext uri="{FF2B5EF4-FFF2-40B4-BE49-F238E27FC236}">
                <a16:creationId xmlns:a16="http://schemas.microsoft.com/office/drawing/2014/main" id="{DF086B07-CBA8-4C42-A069-89250C6435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3C6E169-B05A-45B2-8D5C-BC6C8C045430}" type="slidenum">
              <a:rPr lang="en-US" altLang="en-US" sz="1200"/>
              <a:pPr/>
              <a:t>38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214D36E1-B984-4D3C-B497-820DEC0CF6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D0721C4E-2698-4375-A54C-DA9E12EFA4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z="2800" b="1"/>
              <a:t>Instruct students to write these notes in the “5 Themes” Graphic Organizer</a:t>
            </a:r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08250584-7DB1-41A5-852B-D69D6241DF9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E4867AB-BD0B-4DBC-8EA6-3DFBBBB07431}" type="slidenum">
              <a:rPr lang="en-US" altLang="en-US" sz="1200"/>
              <a:pPr/>
              <a:t>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1E2935D0-CCAA-487C-BF3A-5F17BA130B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10712A7C-34D8-4CF7-A5B2-3D2BFFAFAB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b="1"/>
              <a:t>Instruct students to write these notes in the “5 Themes” Graphic Organizer</a:t>
            </a:r>
          </a:p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1EFA0CAA-18CE-46FB-90B2-9AB5C988E7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0500E3B-415C-4DB2-BE2F-005C136D49B0}" type="slidenum">
              <a:rPr lang="en-US" altLang="en-US" sz="1200"/>
              <a:pPr/>
              <a:t>10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4B48ED31-8A38-49DA-8BAF-50516A6BC5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D7871231-8EAA-44CD-ADD4-E0D0E8FC53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b="1"/>
              <a:t>Instruct students to write the QUESTION in the “5 Themes” Graphic Organizer</a:t>
            </a:r>
          </a:p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FC8C6E7B-81E2-43C4-B263-DB5316B2FB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254EBD2-B5E5-40AB-9781-5C9D9B25507A}" type="slidenum">
              <a:rPr lang="en-US" altLang="en-US" sz="1200"/>
              <a:pPr/>
              <a:t>13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52DBB2DB-CEDE-467C-826E-3119969D56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A9B0297E-0FA0-4D5D-A594-FCCD8299E7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b="1"/>
              <a:t>Instruct students to write these notes in the “5 Themes” Graphic Organizer</a:t>
            </a:r>
          </a:p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3EA5E0A5-2946-4B90-A7A0-E6B3936A27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E53EF10-1163-4025-A4CB-2E0FCDE0E74C}" type="slidenum">
              <a:rPr lang="en-US" altLang="en-US" sz="1200"/>
              <a:pPr/>
              <a:t>14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6F48451A-ABB1-435E-9D50-45A509D55C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8E389E1F-7B08-4B1A-8C44-45840D11C1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b="1"/>
              <a:t>Instruct students to write these notes in the “5 Themes” Graphic Organizer</a:t>
            </a:r>
          </a:p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DD077976-8366-412A-A992-B37E731F30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270E018-3475-4D97-8BA1-A4D4B489AD6D}" type="slidenum">
              <a:rPr lang="en-US" altLang="en-US" sz="1200"/>
              <a:pPr/>
              <a:t>16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8C701E18-457F-4C69-BEF2-55164D5BC4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85E6E41E-28FD-4A92-9DB2-647CA5334E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b="1"/>
              <a:t>Instruct students to write the </a:t>
            </a:r>
            <a:r>
              <a:rPr lang="en-US" altLang="en-US" b="1">
                <a:solidFill>
                  <a:srgbClr val="FF0000"/>
                </a:solidFill>
              </a:rPr>
              <a:t>QUESTION</a:t>
            </a:r>
            <a:r>
              <a:rPr lang="en-US" altLang="en-US" b="1"/>
              <a:t> in the “5 Themes” Graphic Organizer</a:t>
            </a:r>
          </a:p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0FEDA123-5ACA-4D48-9DAC-F4D2136399A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51F5060-85F3-4274-AEC0-952D3E119BB4}" type="slidenum">
              <a:rPr lang="en-US" altLang="en-US" sz="1200"/>
              <a:pPr/>
              <a:t>18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9E5D7AE6-3F76-4E85-BABF-F640B2566A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9D57D4CC-AF44-4A55-B15D-80CED7545D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b="1"/>
              <a:t>Instruct students to write these notes in the “5 Themes” Graphic Organizer</a:t>
            </a:r>
          </a:p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6B1D7F6B-717A-4C1C-82F5-C44C5C5F71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AF077F4-A107-4823-9FFD-A05584DFC7C0}" type="slidenum">
              <a:rPr lang="en-US" altLang="en-US" sz="1200"/>
              <a:pPr/>
              <a:t>19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07B3254F-DCE9-48F4-861D-6E59BA3A75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>
            <a:extLst>
              <a:ext uri="{FF2B5EF4-FFF2-40B4-BE49-F238E27FC236}">
                <a16:creationId xmlns:a16="http://schemas.microsoft.com/office/drawing/2014/main" id="{1FFB25DB-ECAD-48AF-8106-C1DBD4450E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b="1"/>
              <a:t>Instruct students to write these notes in the “5 Themes” Graphic Organizer</a:t>
            </a:r>
          </a:p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C87A18B7-C050-4892-91BC-91BD6A1E8D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981DE9E-A5E5-4437-AB04-8DCF76495513}" type="slidenum">
              <a:rPr lang="en-US" altLang="en-US" sz="1200"/>
              <a:pPr/>
              <a:t>21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05780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06807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3547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3547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3796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22512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438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91000"/>
            <a:ext cx="4038600" cy="2438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35501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0616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6970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00429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90573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11220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1104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8186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0766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E5C20E4-A322-4935-8F95-C4FB6F11B4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63666BE-5D19-4A41-860A-09F40D97E3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jkuropatkin@gmail.com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images.google.com/imgres?imgurl=http://www.nps.gov/cagr/forkids/images/Desert-sonora285-wnpa_3.jpg&amp;imgrefurl=http://www.nps.gov/cagr/forkids/the-sonoran-desert.htm&amp;h=285&amp;w=285&amp;sz=10&amp;hl=en&amp;start=14&amp;tbnid=24f82L7cUPjKeM:&amp;tbnh=115&amp;tbnw=115&amp;prev=/images%3Fq%3DSonoran%2BDesert%26gbv%3D2%26svnum%3D10%26hl%3De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alaskastock.com/results.asp?inline=true&amp;image=406AB+AD0012D001&amp;wwwflag=3&amp;imagepos=24" TargetMode="Externa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images.google.com/imgres?imgurl=http://www.velocityjournal.com/images/logos/honda.jpg&amp;imgrefurl=http://www.velocityjournal.com/journal/2007/honda/index.html&amp;h=271&amp;w=400&amp;sz=16&amp;hl=en&amp;start=10&amp;um=1&amp;tbnid=OKXBM4_-Cg1_ZM:&amp;tbnh=84&amp;tbnw=124&amp;prev=/images%3Fq%3DHonda%2Bcars%26svnum%3D10%26um%3D1%26hl%3Den%26rlz%3D1T4GFRD_en___US207%26sa%3D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imecubed.com/titlepics/Anime%20Videos.jpg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png"/><Relationship Id="rId5" Type="http://schemas.openxmlformats.org/officeDocument/2006/relationships/image" Target="../media/image29.jpeg"/><Relationship Id="rId4" Type="http://schemas.openxmlformats.org/officeDocument/2006/relationships/image" Target="../media/image2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>
            <a:extLst>
              <a:ext uri="{FF2B5EF4-FFF2-40B4-BE49-F238E27FC236}">
                <a16:creationId xmlns:a16="http://schemas.microsoft.com/office/drawing/2014/main" id="{492D7954-A342-4B5A-B5D2-975DD0EAAC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6019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4000" b="1">
                <a:solidFill>
                  <a:srgbClr val="000099"/>
                </a:solidFill>
              </a:rPr>
              <a:t>“The Five Themes of Geography”</a:t>
            </a:r>
          </a:p>
          <a:p>
            <a:pPr algn="ctr" eaLnBrk="1" hangingPunct="1">
              <a:buFontTx/>
              <a:buNone/>
            </a:pPr>
            <a:endParaRPr lang="en-US" altLang="en-US" i="1"/>
          </a:p>
          <a:p>
            <a:pPr algn="ctr" eaLnBrk="1" hangingPunct="1">
              <a:buFontTx/>
              <a:buNone/>
            </a:pPr>
            <a:endParaRPr lang="en-US" altLang="en-US" i="1"/>
          </a:p>
          <a:p>
            <a:pPr algn="ctr" eaLnBrk="1" hangingPunct="1">
              <a:buFontTx/>
              <a:buNone/>
            </a:pPr>
            <a:endParaRPr lang="en-US" altLang="en-US" i="1"/>
          </a:p>
          <a:p>
            <a:pPr algn="ctr" eaLnBrk="1" hangingPunct="1">
              <a:buFontTx/>
              <a:buNone/>
            </a:pPr>
            <a:endParaRPr lang="en-US" altLang="en-US" i="1"/>
          </a:p>
          <a:p>
            <a:pPr algn="ctr" eaLnBrk="1" hangingPunct="1">
              <a:buFontTx/>
              <a:buNone/>
            </a:pPr>
            <a:endParaRPr lang="en-US" altLang="en-US" i="1"/>
          </a:p>
          <a:p>
            <a:pPr algn="ctr" eaLnBrk="1" hangingPunct="1">
              <a:buFontTx/>
              <a:buNone/>
            </a:pPr>
            <a:r>
              <a:rPr lang="en-US" altLang="en-US" sz="2800" b="1"/>
              <a:t>Jeannine Kuropatkin</a:t>
            </a:r>
          </a:p>
          <a:p>
            <a:pPr algn="ctr" eaLnBrk="1" hangingPunct="1">
              <a:buFontTx/>
              <a:buNone/>
            </a:pPr>
            <a:r>
              <a:rPr lang="en-US" altLang="en-US" sz="2800" b="1"/>
              <a:t>Teacher Consultant</a:t>
            </a:r>
          </a:p>
          <a:p>
            <a:pPr algn="ctr" eaLnBrk="1" hangingPunct="1">
              <a:buFontTx/>
              <a:buNone/>
            </a:pPr>
            <a:r>
              <a:rPr lang="en-US" altLang="en-US" sz="2800" b="1"/>
              <a:t>Arizona Geographic Alliance</a:t>
            </a:r>
          </a:p>
          <a:p>
            <a:pPr algn="ctr" eaLnBrk="1" hangingPunct="1">
              <a:buFontTx/>
              <a:buNone/>
            </a:pPr>
            <a:r>
              <a:rPr lang="en-US" altLang="en-US" sz="2800" b="1">
                <a:solidFill>
                  <a:srgbClr val="000099"/>
                </a:solidFill>
                <a:hlinkClick r:id="rId2"/>
              </a:rPr>
              <a:t>jkuropatkin@gmail.com</a:t>
            </a:r>
            <a:endParaRPr lang="en-US" altLang="en-US" sz="2800" b="1">
              <a:solidFill>
                <a:srgbClr val="000099"/>
              </a:solidFill>
            </a:endParaRPr>
          </a:p>
          <a:p>
            <a:pPr algn="ctr" eaLnBrk="1" hangingPunct="1">
              <a:buFontTx/>
              <a:buNone/>
            </a:pPr>
            <a:endParaRPr lang="en-US" altLang="en-US" sz="2800" b="1">
              <a:solidFill>
                <a:srgbClr val="000099"/>
              </a:solidFill>
            </a:endParaRPr>
          </a:p>
        </p:txBody>
      </p:sp>
      <p:pic>
        <p:nvPicPr>
          <p:cNvPr id="3075" name="Picture 11" descr="https://pbs.twimg.com/profile_images/777209581298655232/UUr4HRJs.jpg">
            <a:extLst>
              <a:ext uri="{FF2B5EF4-FFF2-40B4-BE49-F238E27FC236}">
                <a16:creationId xmlns:a16="http://schemas.microsoft.com/office/drawing/2014/main" id="{C0F022C4-F4C4-4C3B-913C-866F92561E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143000"/>
            <a:ext cx="2667000" cy="2667000"/>
          </a:xfrm>
          <a:prstGeom prst="rect">
            <a:avLst/>
          </a:prstGeom>
          <a:noFill/>
          <a:ln w="38100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1EF11EB1-6245-4C92-A05D-813B355B56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6600" b="1">
                <a:solidFill>
                  <a:schemeClr val="tx1"/>
                </a:solidFill>
              </a:rPr>
              <a:t>Relative Location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A5F402F8-D770-4E6C-B2E9-B6F7D9653B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50292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3600" b="1" i="1"/>
              <a:t>Gives a general sense of position on Earth</a:t>
            </a:r>
          </a:p>
          <a:p>
            <a:pPr algn="ctr" eaLnBrk="1" hangingPunct="1">
              <a:buFontTx/>
              <a:buNone/>
            </a:pPr>
            <a:r>
              <a:rPr lang="en-US" altLang="en-US" sz="3600" b="1" i="1"/>
              <a:t>in relation to another position.</a:t>
            </a:r>
          </a:p>
          <a:p>
            <a:pPr algn="ctr" eaLnBrk="1" hangingPunct="1">
              <a:buFontTx/>
              <a:buNone/>
            </a:pPr>
            <a:endParaRPr lang="en-US" altLang="en-US" sz="3600" b="1" i="1"/>
          </a:p>
          <a:p>
            <a:pPr algn="ctr" eaLnBrk="1" hangingPunct="1">
              <a:buFontTx/>
              <a:buNone/>
            </a:pPr>
            <a:r>
              <a:rPr lang="en-US" altLang="en-US" sz="4400" b="1"/>
              <a:t>Uses descriptive phrases</a:t>
            </a:r>
          </a:p>
          <a:p>
            <a:pPr lvl="1" algn="ctr" eaLnBrk="1" hangingPunct="1">
              <a:buFontTx/>
              <a:buNone/>
            </a:pPr>
            <a:r>
              <a:rPr lang="en-US" altLang="en-US" sz="3200" b="1" i="1">
                <a:solidFill>
                  <a:srgbClr val="0000CC"/>
                </a:solidFill>
              </a:rPr>
              <a:t>Phoenix is located in</a:t>
            </a:r>
          </a:p>
          <a:p>
            <a:pPr lvl="1" algn="ctr" eaLnBrk="1" hangingPunct="1">
              <a:buFontTx/>
              <a:buNone/>
            </a:pPr>
            <a:r>
              <a:rPr lang="en-US" altLang="en-US" sz="3200" b="1" i="1">
                <a:solidFill>
                  <a:srgbClr val="0000CC"/>
                </a:solidFill>
              </a:rPr>
              <a:t>south-central Arizona,</a:t>
            </a:r>
          </a:p>
          <a:p>
            <a:pPr lvl="1" algn="ctr" eaLnBrk="1" hangingPunct="1">
              <a:buFontTx/>
              <a:buNone/>
            </a:pPr>
            <a:r>
              <a:rPr lang="en-US" altLang="en-US" sz="3200" b="1" i="1">
                <a:solidFill>
                  <a:srgbClr val="0000CC"/>
                </a:solidFill>
              </a:rPr>
              <a:t>100 miles NORTH of Tucson.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>
            <a:extLst>
              <a:ext uri="{FF2B5EF4-FFF2-40B4-BE49-F238E27FC236}">
                <a16:creationId xmlns:a16="http://schemas.microsoft.com/office/drawing/2014/main" id="{C45B2D08-1357-4361-AADD-872DE5D95DB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724400" y="609600"/>
            <a:ext cx="4038600" cy="5562600"/>
          </a:xfrm>
          <a:solidFill>
            <a:srgbClr val="CCFFFF"/>
          </a:solidFill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b="1"/>
              <a:t>Relative Location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 i="1"/>
              <a:t>Describe the relative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b="1" i="1"/>
              <a:t>	location of </a:t>
            </a:r>
            <a:r>
              <a:rPr lang="en-US" altLang="en-US" sz="2800" b="1" i="1">
                <a:solidFill>
                  <a:srgbClr val="C00000"/>
                </a:solidFill>
              </a:rPr>
              <a:t>Flagstaff</a:t>
            </a:r>
            <a:r>
              <a:rPr lang="en-US" altLang="en-US" sz="2800" b="1" i="1"/>
              <a:t>.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800" b="1"/>
              <a:t>Flagstaff is located in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800" b="1"/>
              <a:t>northern Arizona,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800" b="1"/>
              <a:t>125 miles NE of Phoenix.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 i="1"/>
              <a:t>Describe the relative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b="1" i="1"/>
              <a:t>	location of </a:t>
            </a:r>
            <a:r>
              <a:rPr lang="en-US" altLang="en-US" sz="2800" b="1" i="1">
                <a:solidFill>
                  <a:srgbClr val="C00000"/>
                </a:solidFill>
              </a:rPr>
              <a:t>Yuma</a:t>
            </a:r>
            <a:r>
              <a:rPr lang="en-US" altLang="en-US" sz="2800" b="1" i="1"/>
              <a:t>.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800" b="1"/>
              <a:t>Yuma is located in the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800" b="1"/>
              <a:t>SW corner of Arizona,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800" b="1"/>
              <a:t>220 miles NW of Tucson.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altLang="en-US" sz="2800" b="1"/>
          </a:p>
        </p:txBody>
      </p:sp>
      <p:graphicFrame>
        <p:nvGraphicFramePr>
          <p:cNvPr id="16387" name="Object 3">
            <a:extLst>
              <a:ext uri="{FF2B5EF4-FFF2-40B4-BE49-F238E27FC236}">
                <a16:creationId xmlns:a16="http://schemas.microsoft.com/office/drawing/2014/main" id="{D65018F0-0D08-48F5-9C03-F008FEAFB93E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304800" y="609600"/>
          <a:ext cx="4297363" cy="556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Acrobat Document" r:id="rId3" imgW="4663165" imgH="6035040" progId="AcroExch.Document.7">
                  <p:embed/>
                </p:oleObj>
              </mc:Choice>
              <mc:Fallback>
                <p:oleObj name="Acrobat Document" r:id="rId3" imgW="4663165" imgH="6035040" progId="AcroExch.Document.7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609600"/>
                        <a:ext cx="4297363" cy="556260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5718" name="Picture 6" descr="https://i.stack.imgur.com/Q5Hx8.gif">
            <a:extLst>
              <a:ext uri="{FF2B5EF4-FFF2-40B4-BE49-F238E27FC236}">
                <a16:creationId xmlns:a16="http://schemas.microsoft.com/office/drawing/2014/main" id="{488F924F-A34A-43D4-A475-682E7A5CD2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7981">
            <a:off x="1636713" y="1636713"/>
            <a:ext cx="955675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https://i.stack.imgur.com/Q5Hx8.gif">
            <a:extLst>
              <a:ext uri="{FF2B5EF4-FFF2-40B4-BE49-F238E27FC236}">
                <a16:creationId xmlns:a16="http://schemas.microsoft.com/office/drawing/2014/main" id="{F86E70DD-40B1-4DA4-931F-2A4F27454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7981">
            <a:off x="1636713" y="1636713"/>
            <a:ext cx="955675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https://i.stack.imgur.com/Q5Hx8.gif">
            <a:extLst>
              <a:ext uri="{FF2B5EF4-FFF2-40B4-BE49-F238E27FC236}">
                <a16:creationId xmlns:a16="http://schemas.microsoft.com/office/drawing/2014/main" id="{4C58B734-2CC5-426C-B827-C5BA360A5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96607">
            <a:off x="1158875" y="3836988"/>
            <a:ext cx="955675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https://i.stack.imgur.com/Q5Hx8.gif">
            <a:extLst>
              <a:ext uri="{FF2B5EF4-FFF2-40B4-BE49-F238E27FC236}">
                <a16:creationId xmlns:a16="http://schemas.microsoft.com/office/drawing/2014/main" id="{D6E6E55D-B31F-48CF-9223-CD34974F0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96607">
            <a:off x="1169988" y="3836988"/>
            <a:ext cx="955675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57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57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57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57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57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57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57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57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57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57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57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57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57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57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57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57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57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57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57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57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57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57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57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57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57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57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57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6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4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FCFE8591-9DD1-4C81-9176-545F1144A8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Relative Location is frequently</a:t>
            </a:r>
            <a:br>
              <a:rPr lang="en-US" altLang="en-US" b="1"/>
            </a:br>
            <a:r>
              <a:rPr lang="en-US" altLang="en-US" b="1"/>
              <a:t>used in everyday situations.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A83A7E01-52C6-4AF5-9543-E386DA00200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752600"/>
            <a:ext cx="8458200" cy="50292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400" b="1" i="1">
                <a:solidFill>
                  <a:srgbClr val="0000CC"/>
                </a:solidFill>
              </a:rPr>
              <a:t>“I live two blocks from the school”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400" b="1" i="1">
                <a:solidFill>
                  <a:srgbClr val="0000CC"/>
                </a:solidFill>
              </a:rPr>
              <a:t>“The gas station is across the street from Taco Bell”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400" b="1" i="1">
                <a:solidFill>
                  <a:srgbClr val="0000CC"/>
                </a:solidFill>
              </a:rPr>
              <a:t>“Meet you in front of the M&amp;M’s World Store in Times Square!”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altLang="en-US" sz="2400" b="1" i="1"/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altLang="en-US" sz="2400" b="1" i="1"/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altLang="en-US" sz="2400" b="1" i="1"/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altLang="en-US" sz="2400" b="1" i="1"/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altLang="en-US" sz="2400" b="1" i="1"/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altLang="en-US" sz="2400" b="1" i="1"/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altLang="en-US" sz="2400" b="1" i="1"/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altLang="en-US" sz="2400" b="1" i="1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1800" b="1" i="1"/>
              <a:t>Times Square, New York City</a:t>
            </a:r>
            <a:endParaRPr lang="en-US" altLang="en-US" sz="2400" b="1" i="1"/>
          </a:p>
        </p:txBody>
      </p:sp>
      <p:pic>
        <p:nvPicPr>
          <p:cNvPr id="17412" name="Picture 1">
            <a:extLst>
              <a:ext uri="{FF2B5EF4-FFF2-40B4-BE49-F238E27FC236}">
                <a16:creationId xmlns:a16="http://schemas.microsoft.com/office/drawing/2014/main" id="{F005A4FE-AC7A-4F4B-9AC9-C0F94A0AEB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075" y="3124200"/>
            <a:ext cx="4387850" cy="2933700"/>
          </a:xfrm>
          <a:prstGeom prst="rect">
            <a:avLst/>
          </a:prstGeom>
          <a:noFill/>
          <a:ln w="31750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A2882037-AF15-471B-9FBB-24EF920CAA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2438400"/>
          </a:xfrm>
        </p:spPr>
        <p:txBody>
          <a:bodyPr/>
          <a:lstStyle/>
          <a:p>
            <a:pPr eaLnBrk="1" hangingPunct="1"/>
            <a:r>
              <a:rPr lang="en-US" altLang="en-US" sz="6000" b="1">
                <a:solidFill>
                  <a:schemeClr val="tx1"/>
                </a:solidFill>
              </a:rPr>
              <a:t>Place</a:t>
            </a:r>
            <a:br>
              <a:rPr lang="en-US" altLang="en-US" sz="6000" b="1">
                <a:solidFill>
                  <a:schemeClr val="tx1"/>
                </a:solidFill>
              </a:rPr>
            </a:br>
            <a:r>
              <a:rPr lang="en-US" altLang="en-US" sz="3600" b="1">
                <a:solidFill>
                  <a:srgbClr val="C00000"/>
                </a:solidFill>
              </a:rPr>
              <a:t>What is it like there?</a:t>
            </a:r>
            <a:endParaRPr lang="en-US" altLang="en-US" sz="3600" b="1" i="1">
              <a:solidFill>
                <a:srgbClr val="C00000"/>
              </a:solidFill>
            </a:endParaRPr>
          </a:p>
        </p:txBody>
      </p:sp>
      <p:sp>
        <p:nvSpPr>
          <p:cNvPr id="117763" name="Rectangle 3">
            <a:extLst>
              <a:ext uri="{FF2B5EF4-FFF2-40B4-BE49-F238E27FC236}">
                <a16:creationId xmlns:a16="http://schemas.microsoft.com/office/drawing/2014/main" id="{028E66BA-E0A2-4D1A-B80F-6441608055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895600"/>
            <a:ext cx="8229600" cy="28956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b="1"/>
              <a:t>The special character of a location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b="1"/>
              <a:t>that makes it unique.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altLang="en-US" b="1"/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b="1" i="1">
                <a:solidFill>
                  <a:srgbClr val="0000CC"/>
                </a:solidFill>
              </a:rPr>
              <a:t>Physical Characteristics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b="1" i="1">
                <a:solidFill>
                  <a:srgbClr val="0000CC"/>
                </a:solidFill>
              </a:rPr>
              <a:t>Human Characteristics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8E008612-0567-4CE1-9275-1BA434F5B5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782762"/>
          </a:xfrm>
        </p:spPr>
        <p:txBody>
          <a:bodyPr/>
          <a:lstStyle/>
          <a:p>
            <a:pPr eaLnBrk="1" hangingPunct="1"/>
            <a:r>
              <a:rPr lang="en-US" altLang="en-US" sz="5400" b="1"/>
              <a:t>Physical Characteristics</a:t>
            </a:r>
            <a:br>
              <a:rPr lang="en-US" altLang="en-US" sz="5400" b="1"/>
            </a:br>
            <a:r>
              <a:rPr lang="en-US" altLang="en-US" sz="5400" b="1"/>
              <a:t>of Place</a:t>
            </a:r>
          </a:p>
        </p:txBody>
      </p:sp>
      <p:sp>
        <p:nvSpPr>
          <p:cNvPr id="118787" name="Rectangle 3">
            <a:extLst>
              <a:ext uri="{FF2B5EF4-FFF2-40B4-BE49-F238E27FC236}">
                <a16:creationId xmlns:a16="http://schemas.microsoft.com/office/drawing/2014/main" id="{29BC8E4C-D583-44BA-BD6B-267EBDDDA6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362200"/>
            <a:ext cx="8229600" cy="36576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4000" b="1" i="1"/>
              <a:t>Unique natural features;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4000" b="1" i="1"/>
              <a:t>Due to “mother nature”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altLang="en-US" b="1" i="1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b="1">
                <a:solidFill>
                  <a:schemeClr val="hlink"/>
                </a:solidFill>
              </a:rPr>
              <a:t>Climate </a:t>
            </a:r>
            <a:r>
              <a:rPr lang="en-US" altLang="en-US" b="1"/>
              <a:t>         </a:t>
            </a:r>
            <a:r>
              <a:rPr lang="en-US" altLang="en-US" b="1">
                <a:solidFill>
                  <a:schemeClr val="hlink"/>
                </a:solidFill>
              </a:rPr>
              <a:t>Landforms</a:t>
            </a:r>
            <a:r>
              <a:rPr lang="en-US" altLang="en-US" b="1"/>
              <a:t>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b="1">
                <a:solidFill>
                  <a:schemeClr val="hlink"/>
                </a:solidFill>
              </a:rPr>
              <a:t>Bodies of Water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b="1">
                <a:solidFill>
                  <a:schemeClr val="hlink"/>
                </a:solidFill>
              </a:rPr>
              <a:t>Elevation     Vegetation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b="1">
                <a:solidFill>
                  <a:schemeClr val="hlink"/>
                </a:solidFill>
              </a:rPr>
              <a:t>Wildlife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altLang="en-US" b="1" i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8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8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8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8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8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8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27FF2B29-62ED-4581-977C-9C662A2B28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782762"/>
          </a:xfrm>
        </p:spPr>
        <p:txBody>
          <a:bodyPr/>
          <a:lstStyle/>
          <a:p>
            <a:pPr eaLnBrk="1" hangingPunct="1"/>
            <a:r>
              <a:rPr lang="en-US" altLang="en-US" sz="5400" b="1"/>
              <a:t>Physical Characteristics</a:t>
            </a:r>
            <a:br>
              <a:rPr lang="en-US" altLang="en-US" sz="5400" b="1"/>
            </a:br>
            <a:r>
              <a:rPr lang="en-US" altLang="en-US" sz="5400" b="1"/>
              <a:t>of Place</a:t>
            </a:r>
          </a:p>
        </p:txBody>
      </p:sp>
      <p:sp>
        <p:nvSpPr>
          <p:cNvPr id="119811" name="Rectangle 3">
            <a:extLst>
              <a:ext uri="{FF2B5EF4-FFF2-40B4-BE49-F238E27FC236}">
                <a16:creationId xmlns:a16="http://schemas.microsoft.com/office/drawing/2014/main" id="{BA48F6C5-EC7D-4526-B9F7-CE6801E750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2362200"/>
            <a:ext cx="8686800" cy="13716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b="1" i="1"/>
              <a:t>The saguaro cactus, palo verde tree, and prickly</a:t>
            </a:r>
          </a:p>
          <a:p>
            <a:pPr algn="ctr" eaLnBrk="1" hangingPunct="1">
              <a:buFontTx/>
              <a:buNone/>
            </a:pPr>
            <a:r>
              <a:rPr lang="en-US" altLang="en-US" b="1" i="1"/>
              <a:t>pear cactus grow wild in the Sonoran Desert.</a:t>
            </a:r>
          </a:p>
          <a:p>
            <a:pPr algn="ctr" eaLnBrk="1" hangingPunct="1">
              <a:buFontTx/>
              <a:buNone/>
            </a:pPr>
            <a:endParaRPr lang="en-US" altLang="en-US" b="1" i="1"/>
          </a:p>
          <a:p>
            <a:pPr algn="ctr" eaLnBrk="1" hangingPunct="1">
              <a:buFontTx/>
              <a:buNone/>
            </a:pPr>
            <a:endParaRPr lang="en-US" altLang="en-US" sz="3600" b="1">
              <a:solidFill>
                <a:schemeClr val="hlink"/>
              </a:solidFill>
            </a:endParaRPr>
          </a:p>
          <a:p>
            <a:pPr algn="ctr" eaLnBrk="1" hangingPunct="1">
              <a:buFontTx/>
              <a:buNone/>
            </a:pPr>
            <a:endParaRPr lang="en-US" altLang="en-US" sz="3600" b="1" i="1"/>
          </a:p>
        </p:txBody>
      </p:sp>
      <p:pic>
        <p:nvPicPr>
          <p:cNvPr id="119813" name="Picture 5" descr="Desert-sonora285-wnpa_3">
            <a:hlinkClick r:id="rId2"/>
            <a:extLst>
              <a:ext uri="{FF2B5EF4-FFF2-40B4-BE49-F238E27FC236}">
                <a16:creationId xmlns:a16="http://schemas.microsoft.com/office/drawing/2014/main" id="{5486AE7B-33E2-4CBF-9339-2A3444973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938" y="3741738"/>
            <a:ext cx="2506662" cy="2506662"/>
          </a:xfrm>
          <a:prstGeom prst="rect">
            <a:avLst/>
          </a:prstGeom>
          <a:noFill/>
          <a:ln w="28575">
            <a:solidFill>
              <a:srgbClr val="3399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3" name="Picture 9" descr="sonoran">
            <a:extLst>
              <a:ext uri="{FF2B5EF4-FFF2-40B4-BE49-F238E27FC236}">
                <a16:creationId xmlns:a16="http://schemas.microsoft.com/office/drawing/2014/main" id="{0B2D5894-E529-4C7E-833A-86A06E7B58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733800"/>
            <a:ext cx="3821113" cy="2514600"/>
          </a:xfrm>
          <a:prstGeom prst="rect">
            <a:avLst/>
          </a:prstGeom>
          <a:noFill/>
          <a:ln w="25400">
            <a:solidFill>
              <a:srgbClr val="3399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D1C828BF-549E-4621-B95E-018EEBAFAC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782762"/>
          </a:xfrm>
        </p:spPr>
        <p:txBody>
          <a:bodyPr/>
          <a:lstStyle/>
          <a:p>
            <a:pPr eaLnBrk="1" hangingPunct="1"/>
            <a:r>
              <a:rPr lang="en-US" altLang="en-US" sz="5400" b="1"/>
              <a:t>Human Characteristics</a:t>
            </a:r>
            <a:br>
              <a:rPr lang="en-US" altLang="en-US" sz="5400" b="1"/>
            </a:br>
            <a:r>
              <a:rPr lang="en-US" altLang="en-US" sz="5400" b="1"/>
              <a:t>of Place</a:t>
            </a:r>
          </a:p>
        </p:txBody>
      </p:sp>
      <p:sp>
        <p:nvSpPr>
          <p:cNvPr id="120835" name="Rectangle 3">
            <a:extLst>
              <a:ext uri="{FF2B5EF4-FFF2-40B4-BE49-F238E27FC236}">
                <a16:creationId xmlns:a16="http://schemas.microsoft.com/office/drawing/2014/main" id="{CC726FCF-3049-41BC-A67F-5A337C3852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362200"/>
            <a:ext cx="8229600" cy="36576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4000" b="1" i="1"/>
              <a:t>Unique cultural features;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4000" b="1" i="1"/>
              <a:t>Due to human beings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altLang="en-US" b="1" i="1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b="1">
                <a:solidFill>
                  <a:schemeClr val="hlink"/>
                </a:solidFill>
              </a:rPr>
              <a:t>Language </a:t>
            </a:r>
            <a:r>
              <a:rPr lang="en-US" altLang="en-US" b="1"/>
              <a:t>         </a:t>
            </a:r>
            <a:r>
              <a:rPr lang="en-US" altLang="en-US" b="1">
                <a:solidFill>
                  <a:schemeClr val="hlink"/>
                </a:solidFill>
              </a:rPr>
              <a:t>Food</a:t>
            </a:r>
            <a:r>
              <a:rPr lang="en-US" altLang="en-US" b="1"/>
              <a:t>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b="1">
                <a:solidFill>
                  <a:schemeClr val="hlink"/>
                </a:solidFill>
              </a:rPr>
              <a:t>Cultural Landmarks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b="1">
                <a:solidFill>
                  <a:schemeClr val="hlink"/>
                </a:solidFill>
              </a:rPr>
              <a:t>Religions     Clothing     Traditions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altLang="en-US" b="1" i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0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0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0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0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0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0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0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0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0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F01FAC94-47D3-4AF8-8BAD-DBF0FA4440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03238"/>
            <a:ext cx="8229600" cy="1477962"/>
          </a:xfrm>
        </p:spPr>
        <p:txBody>
          <a:bodyPr/>
          <a:lstStyle/>
          <a:p>
            <a:pPr eaLnBrk="1" hangingPunct="1"/>
            <a:r>
              <a:rPr lang="en-US" altLang="en-US" sz="5400" b="1"/>
              <a:t>Human Characteristics</a:t>
            </a:r>
            <a:br>
              <a:rPr lang="en-US" altLang="en-US" sz="5400" b="1"/>
            </a:br>
            <a:r>
              <a:rPr lang="en-US" altLang="en-US" sz="5400" b="1"/>
              <a:t>of Place</a:t>
            </a:r>
          </a:p>
        </p:txBody>
      </p:sp>
      <p:sp>
        <p:nvSpPr>
          <p:cNvPr id="121859" name="Rectangle 3">
            <a:extLst>
              <a:ext uri="{FF2B5EF4-FFF2-40B4-BE49-F238E27FC236}">
                <a16:creationId xmlns:a16="http://schemas.microsoft.com/office/drawing/2014/main" id="{72031ED2-2E4C-414E-B061-2EAE50D19DD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667000" y="2971800"/>
            <a:ext cx="4191000" cy="2286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2800" b="1" i="1"/>
              <a:t>The </a:t>
            </a:r>
            <a:r>
              <a:rPr lang="en-US" altLang="en-US" sz="2800" b="1" i="1">
                <a:solidFill>
                  <a:srgbClr val="0000CC"/>
                </a:solidFill>
              </a:rPr>
              <a:t>Eiffel Tower </a:t>
            </a:r>
            <a:r>
              <a:rPr lang="en-US" altLang="en-US" sz="2800" b="1" i="1"/>
              <a:t>and the</a:t>
            </a:r>
          </a:p>
          <a:p>
            <a:pPr algn="ctr" eaLnBrk="1" hangingPunct="1">
              <a:buFontTx/>
              <a:buNone/>
            </a:pPr>
            <a:r>
              <a:rPr lang="en-US" altLang="en-US" sz="2800" b="1" i="1">
                <a:solidFill>
                  <a:srgbClr val="0000CC"/>
                </a:solidFill>
              </a:rPr>
              <a:t>Cathedral of Notre Dame</a:t>
            </a:r>
          </a:p>
          <a:p>
            <a:pPr algn="ctr" eaLnBrk="1" hangingPunct="1">
              <a:buFontTx/>
              <a:buNone/>
            </a:pPr>
            <a:r>
              <a:rPr lang="en-US" altLang="en-US" sz="2800" b="1" i="1"/>
              <a:t>are two popular tourist</a:t>
            </a:r>
          </a:p>
          <a:p>
            <a:pPr algn="ctr" eaLnBrk="1" hangingPunct="1">
              <a:buFontTx/>
              <a:buNone/>
            </a:pPr>
            <a:r>
              <a:rPr lang="en-US" altLang="en-US" sz="2800" b="1" i="1"/>
              <a:t>spots in Paris, France.</a:t>
            </a:r>
          </a:p>
          <a:p>
            <a:pPr algn="ctr" eaLnBrk="1" hangingPunct="1">
              <a:buFontTx/>
              <a:buNone/>
            </a:pPr>
            <a:endParaRPr lang="en-US" altLang="en-US" sz="2400" b="1" i="1"/>
          </a:p>
          <a:p>
            <a:pPr algn="ctr" eaLnBrk="1" hangingPunct="1">
              <a:buFontTx/>
              <a:buNone/>
            </a:pPr>
            <a:endParaRPr lang="en-US" altLang="en-US" sz="2800" b="1">
              <a:solidFill>
                <a:schemeClr val="hlink"/>
              </a:solidFill>
            </a:endParaRPr>
          </a:p>
          <a:p>
            <a:pPr algn="ctr" eaLnBrk="1" hangingPunct="1">
              <a:buFontTx/>
              <a:buNone/>
            </a:pPr>
            <a:endParaRPr lang="en-US" altLang="en-US" sz="2800" b="1" i="1"/>
          </a:p>
        </p:txBody>
      </p:sp>
      <p:pic>
        <p:nvPicPr>
          <p:cNvPr id="25604" name="Picture 7" descr="select_2">
            <a:extLst>
              <a:ext uri="{FF2B5EF4-FFF2-40B4-BE49-F238E27FC236}">
                <a16:creationId xmlns:a16="http://schemas.microsoft.com/office/drawing/2014/main" id="{6F33E6A1-04B9-43D0-9C16-6DFF1C2D88EF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9100" y="2435225"/>
            <a:ext cx="2224088" cy="3429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05" name="Picture 10" descr="1000">
            <a:extLst>
              <a:ext uri="{FF2B5EF4-FFF2-40B4-BE49-F238E27FC236}">
                <a16:creationId xmlns:a16="http://schemas.microsoft.com/office/drawing/2014/main" id="{C4AD5E11-76D6-4DE0-A953-06FCE65BD778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34200" y="2441575"/>
            <a:ext cx="1752600" cy="3505200"/>
          </a:xfrm>
          <a:noFill/>
          <a:ln w="254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21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21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1955C481-69D9-4759-A1BA-CB8BB7F0EB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914400"/>
            <a:ext cx="8229600" cy="1524000"/>
          </a:xfrm>
        </p:spPr>
        <p:txBody>
          <a:bodyPr/>
          <a:lstStyle/>
          <a:p>
            <a:pPr eaLnBrk="1" hangingPunct="1"/>
            <a:r>
              <a:rPr lang="en-US" altLang="en-US" sz="4800" b="1">
                <a:solidFill>
                  <a:schemeClr val="tx1"/>
                </a:solidFill>
              </a:rPr>
              <a:t>Human-Environment</a:t>
            </a:r>
            <a:br>
              <a:rPr lang="en-US" altLang="en-US" sz="4800" b="1">
                <a:solidFill>
                  <a:schemeClr val="tx1"/>
                </a:solidFill>
              </a:rPr>
            </a:br>
            <a:r>
              <a:rPr lang="en-US" altLang="en-US" sz="4800" b="1">
                <a:solidFill>
                  <a:schemeClr val="tx1"/>
                </a:solidFill>
              </a:rPr>
              <a:t>Interaction</a:t>
            </a:r>
            <a:br>
              <a:rPr lang="en-US" altLang="en-US" sz="6000" b="1">
                <a:solidFill>
                  <a:schemeClr val="tx1"/>
                </a:solidFill>
              </a:rPr>
            </a:br>
            <a:endParaRPr lang="en-US" altLang="en-US" sz="3600" b="1" i="1">
              <a:solidFill>
                <a:schemeClr val="tx1"/>
              </a:solidFill>
            </a:endParaRPr>
          </a:p>
        </p:txBody>
      </p:sp>
      <p:sp>
        <p:nvSpPr>
          <p:cNvPr id="124931" name="Rectangle 3">
            <a:extLst>
              <a:ext uri="{FF2B5EF4-FFF2-40B4-BE49-F238E27FC236}">
                <a16:creationId xmlns:a16="http://schemas.microsoft.com/office/drawing/2014/main" id="{658D2064-AEE0-4A72-9BDB-D8E0A3F5E2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362200"/>
            <a:ext cx="8229600" cy="40386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4000" b="1">
                <a:solidFill>
                  <a:srgbClr val="C00000"/>
                </a:solidFill>
              </a:rPr>
              <a:t>What is the relationship between humans and their environment?</a:t>
            </a:r>
          </a:p>
          <a:p>
            <a:pPr algn="ctr" eaLnBrk="1" hangingPunct="1">
              <a:buFontTx/>
              <a:buNone/>
            </a:pPr>
            <a:endParaRPr lang="en-US" altLang="en-US" sz="3600" b="1" i="1"/>
          </a:p>
          <a:p>
            <a:pPr algn="ctr" eaLnBrk="1" hangingPunct="1">
              <a:buFontTx/>
              <a:buNone/>
            </a:pPr>
            <a:r>
              <a:rPr lang="en-US" altLang="en-US" sz="3600" b="1" i="1"/>
              <a:t>Humans </a:t>
            </a:r>
            <a:r>
              <a:rPr lang="en-US" altLang="en-US" sz="3600" b="1" i="1" u="sng">
                <a:solidFill>
                  <a:schemeClr val="hlink"/>
                </a:solidFill>
              </a:rPr>
              <a:t>depend</a:t>
            </a:r>
            <a:r>
              <a:rPr lang="en-US" altLang="en-US" sz="3600" b="1" i="1"/>
              <a:t> on their environment.</a:t>
            </a:r>
          </a:p>
          <a:p>
            <a:pPr algn="ctr" eaLnBrk="1" hangingPunct="1">
              <a:buFontTx/>
              <a:buNone/>
            </a:pPr>
            <a:r>
              <a:rPr lang="en-US" altLang="en-US" sz="3600" b="1" i="1"/>
              <a:t>Humans </a:t>
            </a:r>
            <a:r>
              <a:rPr lang="en-US" altLang="en-US" sz="3600" b="1" i="1" u="sng">
                <a:solidFill>
                  <a:schemeClr val="hlink"/>
                </a:solidFill>
              </a:rPr>
              <a:t>modify</a:t>
            </a:r>
            <a:r>
              <a:rPr lang="en-US" altLang="en-US" sz="3600" b="1" i="1"/>
              <a:t> their environment.</a:t>
            </a:r>
          </a:p>
          <a:p>
            <a:pPr algn="ctr" eaLnBrk="1" hangingPunct="1">
              <a:buFontTx/>
              <a:buNone/>
            </a:pPr>
            <a:r>
              <a:rPr lang="en-US" altLang="en-US" sz="3600" b="1" i="1"/>
              <a:t>Humans </a:t>
            </a:r>
            <a:r>
              <a:rPr lang="en-US" altLang="en-US" sz="3600" b="1" i="1" u="sng">
                <a:solidFill>
                  <a:schemeClr val="hlink"/>
                </a:solidFill>
              </a:rPr>
              <a:t>adapt</a:t>
            </a:r>
            <a:r>
              <a:rPr lang="en-US" altLang="en-US" sz="3600" b="1" i="1"/>
              <a:t> to their environment.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03B10B0C-76F4-455B-B3CE-E812215582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914400"/>
            <a:ext cx="8229600" cy="1371600"/>
          </a:xfrm>
        </p:spPr>
        <p:txBody>
          <a:bodyPr/>
          <a:lstStyle/>
          <a:p>
            <a:pPr eaLnBrk="1" hangingPunct="1"/>
            <a:r>
              <a:rPr lang="en-US" altLang="en-US" sz="4800" b="1">
                <a:solidFill>
                  <a:schemeClr val="tx1"/>
                </a:solidFill>
              </a:rPr>
              <a:t>HEI</a:t>
            </a:r>
            <a:br>
              <a:rPr lang="en-US" altLang="en-US" sz="4800" b="1">
                <a:solidFill>
                  <a:schemeClr val="tx1"/>
                </a:solidFill>
              </a:rPr>
            </a:br>
            <a:r>
              <a:rPr lang="en-US" altLang="en-US" sz="3600" b="1"/>
              <a:t>Humans </a:t>
            </a:r>
            <a:r>
              <a:rPr lang="en-US" altLang="en-US" sz="3600" b="1" u="sng">
                <a:solidFill>
                  <a:schemeClr val="hlink"/>
                </a:solidFill>
              </a:rPr>
              <a:t>depend</a:t>
            </a:r>
            <a:r>
              <a:rPr lang="en-US" altLang="en-US" sz="3600" b="1"/>
              <a:t> on their environment.</a:t>
            </a:r>
          </a:p>
        </p:txBody>
      </p:sp>
      <p:sp>
        <p:nvSpPr>
          <p:cNvPr id="126979" name="Rectangle 3">
            <a:extLst>
              <a:ext uri="{FF2B5EF4-FFF2-40B4-BE49-F238E27FC236}">
                <a16:creationId xmlns:a16="http://schemas.microsoft.com/office/drawing/2014/main" id="{F376DB5B-E38B-40A2-AC7A-7CB9307FD2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819400"/>
            <a:ext cx="8229600" cy="2971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4000" b="1" i="1"/>
              <a:t>Survival Needs:</a:t>
            </a:r>
          </a:p>
          <a:p>
            <a:pPr algn="ctr" eaLnBrk="1" hangingPunct="1">
              <a:buFontTx/>
              <a:buNone/>
            </a:pPr>
            <a:r>
              <a:rPr lang="en-US" altLang="en-US" sz="4000" b="1" i="1">
                <a:solidFill>
                  <a:srgbClr val="0000CC"/>
                </a:solidFill>
              </a:rPr>
              <a:t>Water         Oxygen</a:t>
            </a:r>
          </a:p>
          <a:p>
            <a:pPr algn="ctr" eaLnBrk="1" hangingPunct="1">
              <a:buFontTx/>
              <a:buNone/>
            </a:pPr>
            <a:r>
              <a:rPr lang="en-US" altLang="en-US" sz="4000" b="1" i="1">
                <a:solidFill>
                  <a:srgbClr val="0000CC"/>
                </a:solidFill>
              </a:rPr>
              <a:t>Food</a:t>
            </a:r>
          </a:p>
          <a:p>
            <a:pPr algn="ctr" eaLnBrk="1" hangingPunct="1">
              <a:buFontTx/>
              <a:buNone/>
            </a:pPr>
            <a:r>
              <a:rPr lang="en-US" altLang="en-US" sz="4000" b="1" i="1">
                <a:solidFill>
                  <a:srgbClr val="0000CC"/>
                </a:solidFill>
              </a:rPr>
              <a:t>Shelter        Warmth</a:t>
            </a:r>
          </a:p>
          <a:p>
            <a:pPr algn="ctr" eaLnBrk="1" hangingPunct="1">
              <a:buFontTx/>
              <a:buNone/>
            </a:pPr>
            <a:endParaRPr lang="en-US" altLang="en-US" sz="4000" b="1" i="1"/>
          </a:p>
          <a:p>
            <a:pPr algn="ctr" eaLnBrk="1" hangingPunct="1">
              <a:buFontTx/>
              <a:buNone/>
            </a:pPr>
            <a:endParaRPr lang="en-US" altLang="en-US" sz="4000" b="1" i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6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6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6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6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DE2E8077-5885-4098-A063-BB92950C60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400" b="1">
                <a:solidFill>
                  <a:srgbClr val="000099"/>
                </a:solidFill>
              </a:rPr>
              <a:t>Purpose of the “Five Themes”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107F1F86-177C-4282-AB0F-8AB2E863A6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50292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3600" b="1"/>
              <a:t>For Teachers</a:t>
            </a:r>
          </a:p>
          <a:p>
            <a:pPr algn="ctr" eaLnBrk="1" hangingPunct="1">
              <a:buFontTx/>
              <a:buNone/>
            </a:pPr>
            <a:r>
              <a:rPr lang="en-US" altLang="en-US" b="1">
                <a:solidFill>
                  <a:srgbClr val="000099"/>
                </a:solidFill>
              </a:rPr>
              <a:t>Organizing framework for teaching geography in the K-12 classroom</a:t>
            </a:r>
          </a:p>
          <a:p>
            <a:pPr algn="ctr" eaLnBrk="1" hangingPunct="1">
              <a:buFontTx/>
              <a:buNone/>
            </a:pPr>
            <a:endParaRPr lang="en-US" altLang="en-US" sz="3600" b="1">
              <a:solidFill>
                <a:srgbClr val="000099"/>
              </a:solidFill>
            </a:endParaRPr>
          </a:p>
          <a:p>
            <a:pPr algn="ctr" eaLnBrk="1" hangingPunct="1">
              <a:buFontTx/>
              <a:buNone/>
            </a:pPr>
            <a:r>
              <a:rPr lang="en-US" altLang="en-US" sz="3600" b="1"/>
              <a:t>For Students</a:t>
            </a:r>
          </a:p>
          <a:p>
            <a:pPr algn="ctr" eaLnBrk="1" hangingPunct="1">
              <a:buFontTx/>
              <a:buNone/>
            </a:pPr>
            <a:r>
              <a:rPr lang="en-US" altLang="en-US" b="1">
                <a:solidFill>
                  <a:srgbClr val="000099"/>
                </a:solidFill>
              </a:rPr>
              <a:t>Valuable tool for developing</a:t>
            </a:r>
          </a:p>
          <a:p>
            <a:pPr algn="ctr" eaLnBrk="1" hangingPunct="1">
              <a:buFontTx/>
              <a:buNone/>
            </a:pPr>
            <a:r>
              <a:rPr lang="en-US" altLang="en-US" b="1">
                <a:solidFill>
                  <a:srgbClr val="000099"/>
                </a:solidFill>
              </a:rPr>
              <a:t>a “geographic perspective”</a:t>
            </a:r>
          </a:p>
          <a:p>
            <a:pPr algn="ctr" eaLnBrk="1" hangingPunct="1">
              <a:buFontTx/>
              <a:buNone/>
            </a:pPr>
            <a:endParaRPr lang="en-US" altLang="en-US" b="1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16BCB6A1-4949-4E4F-A468-BA52F8EA23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1371600"/>
          </a:xfrm>
        </p:spPr>
        <p:txBody>
          <a:bodyPr/>
          <a:lstStyle/>
          <a:p>
            <a:pPr eaLnBrk="1" hangingPunct="1"/>
            <a:r>
              <a:rPr lang="en-US" altLang="en-US" sz="4800" b="1">
                <a:solidFill>
                  <a:schemeClr val="tx1"/>
                </a:solidFill>
              </a:rPr>
              <a:t>HEI</a:t>
            </a:r>
            <a:br>
              <a:rPr lang="en-US" altLang="en-US" sz="4800" b="1">
                <a:solidFill>
                  <a:schemeClr val="tx1"/>
                </a:solidFill>
              </a:rPr>
            </a:br>
            <a:r>
              <a:rPr lang="en-US" altLang="en-US" sz="3600" b="1"/>
              <a:t>Humans </a:t>
            </a:r>
            <a:r>
              <a:rPr lang="en-US" altLang="en-US" sz="3600" b="1" u="sng">
                <a:solidFill>
                  <a:schemeClr val="hlink"/>
                </a:solidFill>
              </a:rPr>
              <a:t>depend</a:t>
            </a:r>
            <a:r>
              <a:rPr lang="en-US" altLang="en-US" sz="3600" b="1"/>
              <a:t> on their environment.</a:t>
            </a:r>
          </a:p>
        </p:txBody>
      </p:sp>
      <p:sp>
        <p:nvSpPr>
          <p:cNvPr id="129027" name="Rectangle 3">
            <a:extLst>
              <a:ext uri="{FF2B5EF4-FFF2-40B4-BE49-F238E27FC236}">
                <a16:creationId xmlns:a16="http://schemas.microsoft.com/office/drawing/2014/main" id="{274102C1-9F48-44DD-9513-D036742F43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286000"/>
            <a:ext cx="8229600" cy="39624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b="1" i="1"/>
              <a:t>One-fifth of the world’s oxygen supply</a:t>
            </a:r>
          </a:p>
          <a:p>
            <a:pPr algn="ctr" eaLnBrk="1" hangingPunct="1">
              <a:buFontTx/>
              <a:buNone/>
            </a:pPr>
            <a:r>
              <a:rPr lang="en-US" altLang="en-US" b="1" i="1"/>
              <a:t>   comes from the tropical rain forests.</a:t>
            </a:r>
          </a:p>
          <a:p>
            <a:pPr algn="ctr" eaLnBrk="1" hangingPunct="1">
              <a:buFontTx/>
              <a:buNone/>
            </a:pPr>
            <a:endParaRPr lang="en-US" altLang="en-US" b="1" i="1"/>
          </a:p>
          <a:p>
            <a:pPr algn="ctr" eaLnBrk="1" hangingPunct="1">
              <a:buFontTx/>
              <a:buNone/>
            </a:pPr>
            <a:endParaRPr lang="en-US" altLang="en-US" sz="3600" b="1" i="1"/>
          </a:p>
        </p:txBody>
      </p:sp>
      <p:pic>
        <p:nvPicPr>
          <p:cNvPr id="30724" name="Picture 4" descr="Rio Pinquen, Manu National Park">
            <a:extLst>
              <a:ext uri="{FF2B5EF4-FFF2-40B4-BE49-F238E27FC236}">
                <a16:creationId xmlns:a16="http://schemas.microsoft.com/office/drawing/2014/main" id="{64EEE05A-353D-4B46-8B2B-2405E79692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581400"/>
            <a:ext cx="3733800" cy="2614613"/>
          </a:xfrm>
          <a:prstGeom prst="rect">
            <a:avLst/>
          </a:prstGeom>
          <a:noFill/>
          <a:ln w="25400">
            <a:solidFill>
              <a:srgbClr val="3399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2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2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6967CD79-76BB-477E-9E9A-A155086BD4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1828800"/>
          </a:xfrm>
        </p:spPr>
        <p:txBody>
          <a:bodyPr/>
          <a:lstStyle/>
          <a:p>
            <a:pPr eaLnBrk="1" hangingPunct="1"/>
            <a:r>
              <a:rPr lang="en-US" altLang="en-US" sz="4800" b="1">
                <a:solidFill>
                  <a:schemeClr val="tx1"/>
                </a:solidFill>
              </a:rPr>
              <a:t>HEI</a:t>
            </a:r>
            <a:br>
              <a:rPr lang="en-US" altLang="en-US" sz="4800" b="1">
                <a:solidFill>
                  <a:schemeClr val="tx1"/>
                </a:solidFill>
              </a:rPr>
            </a:br>
            <a:r>
              <a:rPr lang="en-US" altLang="en-US" sz="3600" b="1"/>
              <a:t>Humans </a:t>
            </a:r>
            <a:r>
              <a:rPr lang="en-US" altLang="en-US" sz="3600" b="1" u="sng">
                <a:solidFill>
                  <a:schemeClr val="hlink"/>
                </a:solidFill>
              </a:rPr>
              <a:t>modify</a:t>
            </a:r>
            <a:r>
              <a:rPr lang="en-US" altLang="en-US" sz="3600" b="1"/>
              <a:t> their environment.</a:t>
            </a:r>
            <a:br>
              <a:rPr lang="en-US" altLang="en-US" sz="3600" b="1"/>
            </a:br>
            <a:r>
              <a:rPr lang="en-US" altLang="en-US" sz="3600" b="1"/>
              <a:t>The environment can </a:t>
            </a:r>
            <a:r>
              <a:rPr lang="en-US" altLang="en-US" sz="3600" b="1" u="sng">
                <a:solidFill>
                  <a:schemeClr val="hlink"/>
                </a:solidFill>
              </a:rPr>
              <a:t>modify</a:t>
            </a:r>
            <a:r>
              <a:rPr lang="en-US" altLang="en-US" sz="3600" b="1"/>
              <a:t> humans.</a:t>
            </a:r>
          </a:p>
        </p:txBody>
      </p:sp>
      <p:sp>
        <p:nvSpPr>
          <p:cNvPr id="130051" name="Rectangle 3">
            <a:extLst>
              <a:ext uri="{FF2B5EF4-FFF2-40B4-BE49-F238E27FC236}">
                <a16:creationId xmlns:a16="http://schemas.microsoft.com/office/drawing/2014/main" id="{D5C0D9B2-7BFC-4091-BBFB-E3B1042279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743200"/>
            <a:ext cx="8229600" cy="31242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800" b="1"/>
              <a:t>Modify</a:t>
            </a:r>
            <a:r>
              <a:rPr lang="en-US" altLang="en-US" sz="2800" b="1" i="1"/>
              <a:t> means </a:t>
            </a:r>
            <a:r>
              <a:rPr lang="en-US" altLang="en-US" sz="2800" b="1" i="1">
                <a:solidFill>
                  <a:srgbClr val="0000CC"/>
                </a:solidFill>
              </a:rPr>
              <a:t>“to change”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800" b="1" i="1"/>
              <a:t>Change can be </a:t>
            </a:r>
            <a:r>
              <a:rPr lang="en-US" altLang="en-US" sz="2800" b="1" i="1" u="sng"/>
              <a:t>positive</a:t>
            </a:r>
            <a:r>
              <a:rPr lang="en-US" altLang="en-US" sz="2800" b="1" i="1"/>
              <a:t> or </a:t>
            </a:r>
            <a:r>
              <a:rPr lang="en-US" altLang="en-US" sz="2800" b="1" i="1" u="sng"/>
              <a:t>negative</a:t>
            </a:r>
            <a:r>
              <a:rPr lang="en-US" altLang="en-US" sz="2800" b="1" i="1"/>
              <a:t>!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altLang="en-US" sz="2800" b="1" i="1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800" b="1">
                <a:solidFill>
                  <a:srgbClr val="0000CC"/>
                </a:solidFill>
              </a:rPr>
              <a:t>Pollution          Deforestation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800" b="1">
                <a:solidFill>
                  <a:srgbClr val="0000CC"/>
                </a:solidFill>
              </a:rPr>
              <a:t>Irrigation      Mining     Agriculture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800" b="1">
                <a:solidFill>
                  <a:srgbClr val="0000CC"/>
                </a:solidFill>
              </a:rPr>
              <a:t>Cities      Ozone Hole    Global Warming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800" b="1">
                <a:solidFill>
                  <a:srgbClr val="0000CC"/>
                </a:solidFill>
              </a:rPr>
              <a:t>Natural Disasters    Drought    Hurricanes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altLang="en-US" sz="2400" b="1"/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altLang="en-US" b="1" i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0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0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0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0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0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0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0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0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0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0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0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0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0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0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0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0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FD24187A-C53F-45F2-A596-ABFDA63B51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800" b="1">
                <a:solidFill>
                  <a:schemeClr val="tx1"/>
                </a:solidFill>
              </a:rPr>
              <a:t>HEI</a:t>
            </a:r>
            <a:br>
              <a:rPr lang="en-US" altLang="en-US" sz="4800" b="1">
                <a:solidFill>
                  <a:schemeClr val="tx1"/>
                </a:solidFill>
              </a:rPr>
            </a:br>
            <a:r>
              <a:rPr lang="en-US" altLang="en-US" sz="3600" b="1"/>
              <a:t>Humans </a:t>
            </a:r>
            <a:r>
              <a:rPr lang="en-US" altLang="en-US" sz="3600" b="1" u="sng">
                <a:solidFill>
                  <a:schemeClr val="hlink"/>
                </a:solidFill>
              </a:rPr>
              <a:t>modify</a:t>
            </a:r>
            <a:r>
              <a:rPr lang="en-US" altLang="en-US" sz="3600" b="1"/>
              <a:t> their environment.</a:t>
            </a:r>
          </a:p>
        </p:txBody>
      </p:sp>
      <p:sp>
        <p:nvSpPr>
          <p:cNvPr id="131075" name="Rectangle 3">
            <a:extLst>
              <a:ext uri="{FF2B5EF4-FFF2-40B4-BE49-F238E27FC236}">
                <a16:creationId xmlns:a16="http://schemas.microsoft.com/office/drawing/2014/main" id="{EEF070DB-C21F-4B50-969E-E80F5DE7002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001000" cy="50292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3600" b="1"/>
              <a:t>Urban Sprawl</a:t>
            </a:r>
          </a:p>
          <a:p>
            <a:pPr algn="ctr" eaLnBrk="1" hangingPunct="1">
              <a:buFontTx/>
              <a:buNone/>
            </a:pPr>
            <a:r>
              <a:rPr lang="en-US" altLang="en-US" b="1" i="1"/>
              <a:t>Phoenix has experienced phenomenal</a:t>
            </a:r>
          </a:p>
          <a:p>
            <a:pPr algn="ctr" eaLnBrk="1" hangingPunct="1">
              <a:buFontTx/>
              <a:buNone/>
            </a:pPr>
            <a:r>
              <a:rPr lang="en-US" altLang="en-US" b="1" i="1"/>
              <a:t>growth in the past decade.</a:t>
            </a:r>
          </a:p>
        </p:txBody>
      </p:sp>
      <p:pic>
        <p:nvPicPr>
          <p:cNvPr id="33796" name="Picture 8" descr="Phoenix-SHA-skylineSouthMtn">
            <a:extLst>
              <a:ext uri="{FF2B5EF4-FFF2-40B4-BE49-F238E27FC236}">
                <a16:creationId xmlns:a16="http://schemas.microsoft.com/office/drawing/2014/main" id="{380CAE64-5C7E-43FC-B85D-240B0F23226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2200" y="3581400"/>
            <a:ext cx="4343400" cy="2914650"/>
          </a:xfr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0AE8D213-F3F5-4E46-A8E3-40AFFF0BC3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800" b="1">
                <a:solidFill>
                  <a:schemeClr val="tx1"/>
                </a:solidFill>
              </a:rPr>
              <a:t>HEI</a:t>
            </a:r>
            <a:br>
              <a:rPr lang="en-US" altLang="en-US" sz="4800" b="1">
                <a:solidFill>
                  <a:schemeClr val="tx1"/>
                </a:solidFill>
              </a:rPr>
            </a:br>
            <a:r>
              <a:rPr lang="en-US" altLang="en-US" sz="4800" b="1">
                <a:solidFill>
                  <a:schemeClr val="tx1"/>
                </a:solidFill>
              </a:rPr>
              <a:t> </a:t>
            </a:r>
            <a:r>
              <a:rPr lang="en-US" altLang="en-US" sz="3600" b="1"/>
              <a:t>The environment can </a:t>
            </a:r>
            <a:r>
              <a:rPr lang="en-US" altLang="en-US" sz="3600" b="1" u="sng">
                <a:solidFill>
                  <a:schemeClr val="hlink"/>
                </a:solidFill>
              </a:rPr>
              <a:t>modify</a:t>
            </a:r>
            <a:r>
              <a:rPr lang="en-US" altLang="en-US" sz="3600" b="1"/>
              <a:t> humans.</a:t>
            </a:r>
          </a:p>
        </p:txBody>
      </p:sp>
      <p:sp>
        <p:nvSpPr>
          <p:cNvPr id="133123" name="Rectangle 3">
            <a:extLst>
              <a:ext uri="{FF2B5EF4-FFF2-40B4-BE49-F238E27FC236}">
                <a16:creationId xmlns:a16="http://schemas.microsoft.com/office/drawing/2014/main" id="{1F1A6AD7-B147-46D7-BAF1-5E8F4C9A242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52600"/>
            <a:ext cx="8153400" cy="17526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3600" b="1"/>
              <a:t>2004 Tsunami Tragedy</a:t>
            </a:r>
          </a:p>
          <a:p>
            <a:pPr algn="ctr" eaLnBrk="1" hangingPunct="1">
              <a:buFontTx/>
              <a:buNone/>
            </a:pPr>
            <a:r>
              <a:rPr lang="en-US" altLang="en-US" sz="2400" b="1" i="1"/>
              <a:t>Most Indian Ocean countries suffered horrendous death</a:t>
            </a:r>
          </a:p>
          <a:p>
            <a:pPr algn="ctr" eaLnBrk="1" hangingPunct="1">
              <a:buFontTx/>
              <a:buNone/>
            </a:pPr>
            <a:r>
              <a:rPr lang="en-US" altLang="en-US" sz="2400" b="1" i="1"/>
              <a:t>tolls due to a lack of an adequate warning system.</a:t>
            </a:r>
          </a:p>
        </p:txBody>
      </p:sp>
      <p:pic>
        <p:nvPicPr>
          <p:cNvPr id="34820" name="Picture 6" descr="tsunami05">
            <a:extLst>
              <a:ext uri="{FF2B5EF4-FFF2-40B4-BE49-F238E27FC236}">
                <a16:creationId xmlns:a16="http://schemas.microsoft.com/office/drawing/2014/main" id="{BC1CA782-0E2B-4E40-ACCD-40C5B70CDB31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8400" y="3522663"/>
            <a:ext cx="4343400" cy="2884487"/>
          </a:xfrm>
          <a:noFill/>
          <a:ln w="25400">
            <a:solidFill>
              <a:srgbClr val="3399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BC0058BF-919A-4FB2-84AC-2DC10AE519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914400"/>
            <a:ext cx="8229600" cy="1371600"/>
          </a:xfrm>
        </p:spPr>
        <p:txBody>
          <a:bodyPr/>
          <a:lstStyle/>
          <a:p>
            <a:pPr eaLnBrk="1" hangingPunct="1"/>
            <a:r>
              <a:rPr lang="en-US" altLang="en-US" sz="4800" b="1">
                <a:solidFill>
                  <a:schemeClr val="tx1"/>
                </a:solidFill>
              </a:rPr>
              <a:t>HEI</a:t>
            </a:r>
            <a:br>
              <a:rPr lang="en-US" altLang="en-US" sz="4800" b="1">
                <a:solidFill>
                  <a:schemeClr val="tx1"/>
                </a:solidFill>
              </a:rPr>
            </a:br>
            <a:r>
              <a:rPr lang="en-US" altLang="en-US" sz="3600" b="1"/>
              <a:t>Humans </a:t>
            </a:r>
            <a:r>
              <a:rPr lang="en-US" altLang="en-US" sz="3600" b="1" u="sng">
                <a:solidFill>
                  <a:schemeClr val="hlink"/>
                </a:solidFill>
              </a:rPr>
              <a:t>adapt</a:t>
            </a:r>
            <a:r>
              <a:rPr lang="en-US" altLang="en-US" sz="3600" b="1"/>
              <a:t> to their environment.</a:t>
            </a:r>
          </a:p>
        </p:txBody>
      </p:sp>
      <p:sp>
        <p:nvSpPr>
          <p:cNvPr id="135171" name="Rectangle 3">
            <a:extLst>
              <a:ext uri="{FF2B5EF4-FFF2-40B4-BE49-F238E27FC236}">
                <a16:creationId xmlns:a16="http://schemas.microsoft.com/office/drawing/2014/main" id="{9AD040C0-12D5-4525-9C0B-B2F73EFEC5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667000"/>
            <a:ext cx="8229600" cy="32766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3600" b="1" i="1"/>
              <a:t>All the ways humans protect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3600" b="1" i="1"/>
              <a:t>themselves from the environment.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altLang="en-US" sz="3600" b="1" i="1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800" b="1">
                <a:solidFill>
                  <a:srgbClr val="0000CC"/>
                </a:solidFill>
              </a:rPr>
              <a:t>Protective clothing       Protective shelter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800" b="1">
                <a:solidFill>
                  <a:srgbClr val="0000CC"/>
                </a:solidFill>
              </a:rPr>
              <a:t>Use of natural resources   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800" b="1">
                <a:solidFill>
                  <a:srgbClr val="0000CC"/>
                </a:solidFill>
              </a:rPr>
              <a:t>Medicines        Emergency Evacuation Plans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altLang="en-US" sz="4000" b="1" i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5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5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5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5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5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5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5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5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5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5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5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5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A597A0C0-B344-45DC-B2C4-DAC70D3B64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800" b="1">
                <a:solidFill>
                  <a:schemeClr val="tx1"/>
                </a:solidFill>
              </a:rPr>
              <a:t>HEI</a:t>
            </a:r>
            <a:br>
              <a:rPr lang="en-US" altLang="en-US" sz="4800" b="1">
                <a:solidFill>
                  <a:schemeClr val="tx1"/>
                </a:solidFill>
              </a:rPr>
            </a:br>
            <a:r>
              <a:rPr lang="en-US" altLang="en-US" sz="4800" b="1">
                <a:solidFill>
                  <a:schemeClr val="tx1"/>
                </a:solidFill>
              </a:rPr>
              <a:t> </a:t>
            </a:r>
            <a:r>
              <a:rPr lang="en-US" altLang="en-US" sz="3600" b="1"/>
              <a:t>Humans </a:t>
            </a:r>
            <a:r>
              <a:rPr lang="en-US" altLang="en-US" sz="3600" b="1" u="sng">
                <a:solidFill>
                  <a:schemeClr val="hlink"/>
                </a:solidFill>
              </a:rPr>
              <a:t>adapt</a:t>
            </a:r>
            <a:r>
              <a:rPr lang="en-US" altLang="en-US" sz="3600" b="1"/>
              <a:t> to their environment.</a:t>
            </a:r>
          </a:p>
        </p:txBody>
      </p:sp>
      <p:sp>
        <p:nvSpPr>
          <p:cNvPr id="136195" name="Rectangle 3">
            <a:extLst>
              <a:ext uri="{FF2B5EF4-FFF2-40B4-BE49-F238E27FC236}">
                <a16:creationId xmlns:a16="http://schemas.microsoft.com/office/drawing/2014/main" id="{B09F8150-90FB-4340-AC49-23F3CC2A340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924800" cy="1828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b="1"/>
              <a:t>The Inuit of the Arctic</a:t>
            </a:r>
          </a:p>
          <a:p>
            <a:pPr algn="ctr" eaLnBrk="1" hangingPunct="1">
              <a:buFontTx/>
              <a:buNone/>
            </a:pPr>
            <a:r>
              <a:rPr lang="en-US" altLang="en-US" sz="2800" b="1" i="1"/>
              <a:t>The Inuits wear clothing made out of animal pelts and fur. They live in ice block igloos to protect themselves from temperatures as low as -76</a:t>
            </a:r>
            <a:r>
              <a:rPr lang="en-US" altLang="en-US" sz="2800" b="1" i="1">
                <a:sym typeface="Symbol" panose="05050102010706020507" pitchFamily="18" charset="2"/>
              </a:rPr>
              <a:t></a:t>
            </a:r>
            <a:r>
              <a:rPr lang="en-US" altLang="en-US" sz="2800" b="1" i="1"/>
              <a:t>F.</a:t>
            </a:r>
          </a:p>
        </p:txBody>
      </p:sp>
      <p:pic>
        <p:nvPicPr>
          <p:cNvPr id="37892" name="Picture 6" descr="406AB AD0012D001">
            <a:hlinkClick r:id="rId2"/>
            <a:extLst>
              <a:ext uri="{FF2B5EF4-FFF2-40B4-BE49-F238E27FC236}">
                <a16:creationId xmlns:a16="http://schemas.microsoft.com/office/drawing/2014/main" id="{3D5303C6-B459-4C28-BBD5-49666F995EF1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8400" y="3733800"/>
            <a:ext cx="4332288" cy="2895600"/>
          </a:xfrm>
          <a:ln w="25400">
            <a:solidFill>
              <a:srgbClr val="00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3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3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DA168857-3046-47D7-B498-4A6BC27A80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sz="6000" b="1">
                <a:solidFill>
                  <a:schemeClr val="tx1"/>
                </a:solidFill>
              </a:rPr>
              <a:t>Movement</a:t>
            </a:r>
            <a:endParaRPr lang="en-US" altLang="en-US" sz="6000" b="1" i="1">
              <a:solidFill>
                <a:schemeClr val="tx1"/>
              </a:solidFill>
            </a:endParaRPr>
          </a:p>
        </p:txBody>
      </p:sp>
      <p:sp>
        <p:nvSpPr>
          <p:cNvPr id="137219" name="Rectangle 3">
            <a:extLst>
              <a:ext uri="{FF2B5EF4-FFF2-40B4-BE49-F238E27FC236}">
                <a16:creationId xmlns:a16="http://schemas.microsoft.com/office/drawing/2014/main" id="{1BDBB256-7508-41E4-A0F3-AE75BCF82F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0386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4000" b="1">
                <a:solidFill>
                  <a:srgbClr val="C00000"/>
                </a:solidFill>
              </a:rPr>
              <a:t>What is the connection between people and places?</a:t>
            </a:r>
          </a:p>
          <a:p>
            <a:pPr algn="ctr" eaLnBrk="1" hangingPunct="1">
              <a:buFontTx/>
              <a:buNone/>
            </a:pPr>
            <a:endParaRPr lang="en-US" altLang="en-US" sz="3600" b="1" i="1"/>
          </a:p>
          <a:p>
            <a:pPr algn="ctr" eaLnBrk="1" hangingPunct="1">
              <a:buFontTx/>
              <a:buNone/>
            </a:pPr>
            <a:r>
              <a:rPr lang="en-US" altLang="en-US" sz="3600" b="1" i="1"/>
              <a:t>Movement of </a:t>
            </a:r>
            <a:r>
              <a:rPr lang="en-US" altLang="en-US" sz="3600" b="1" i="1" u="sng">
                <a:solidFill>
                  <a:srgbClr val="0000CC"/>
                </a:solidFill>
              </a:rPr>
              <a:t>People</a:t>
            </a:r>
          </a:p>
          <a:p>
            <a:pPr algn="ctr" eaLnBrk="1" hangingPunct="1">
              <a:buFontTx/>
              <a:buNone/>
            </a:pPr>
            <a:r>
              <a:rPr lang="en-US" altLang="en-US" sz="3600" b="1" i="1"/>
              <a:t>Movement of </a:t>
            </a:r>
            <a:r>
              <a:rPr lang="en-US" altLang="en-US" sz="3600" b="1" i="1" u="sng">
                <a:solidFill>
                  <a:srgbClr val="0000CC"/>
                </a:solidFill>
              </a:rPr>
              <a:t>Goods</a:t>
            </a:r>
          </a:p>
          <a:p>
            <a:pPr algn="ctr" eaLnBrk="1" hangingPunct="1">
              <a:buFontTx/>
              <a:buNone/>
            </a:pPr>
            <a:r>
              <a:rPr lang="en-US" altLang="en-US" sz="3600" b="1" i="1"/>
              <a:t>Movement of </a:t>
            </a:r>
            <a:r>
              <a:rPr lang="en-US" altLang="en-US" sz="3600" b="1" i="1" u="sng">
                <a:solidFill>
                  <a:srgbClr val="0000CC"/>
                </a:solidFill>
              </a:rPr>
              <a:t>Ideas</a:t>
            </a:r>
          </a:p>
          <a:p>
            <a:pPr algn="ctr" eaLnBrk="1" hangingPunct="1">
              <a:buFontTx/>
              <a:buNone/>
            </a:pPr>
            <a:endParaRPr lang="en-US" altLang="en-US" sz="3600" b="1" i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7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7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7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7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7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7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1235F5E2-B6B4-41BD-A154-711B84E11F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sz="6000" b="1">
                <a:solidFill>
                  <a:schemeClr val="tx1"/>
                </a:solidFill>
              </a:rPr>
              <a:t>Movement of </a:t>
            </a:r>
            <a:r>
              <a:rPr lang="en-US" altLang="en-US" sz="6000" b="1">
                <a:solidFill>
                  <a:srgbClr val="0000CC"/>
                </a:solidFill>
              </a:rPr>
              <a:t>People</a:t>
            </a:r>
            <a:endParaRPr lang="en-US" altLang="en-US" sz="6000" b="1" i="1">
              <a:solidFill>
                <a:srgbClr val="0000CC"/>
              </a:solidFill>
            </a:endParaRPr>
          </a:p>
        </p:txBody>
      </p:sp>
      <p:sp>
        <p:nvSpPr>
          <p:cNvPr id="139267" name="Rectangle 3">
            <a:extLst>
              <a:ext uri="{FF2B5EF4-FFF2-40B4-BE49-F238E27FC236}">
                <a16:creationId xmlns:a16="http://schemas.microsoft.com/office/drawing/2014/main" id="{0444DB2B-775D-4621-ABC5-5D3B735830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0386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2800" b="1"/>
              <a:t>What is the connection between people and places?</a:t>
            </a:r>
          </a:p>
          <a:p>
            <a:pPr algn="ctr" eaLnBrk="1" hangingPunct="1">
              <a:buFontTx/>
              <a:buNone/>
            </a:pPr>
            <a:endParaRPr lang="en-US" altLang="en-US" sz="2800" b="1"/>
          </a:p>
          <a:p>
            <a:pPr algn="ctr" eaLnBrk="1" hangingPunct="1">
              <a:buFontTx/>
              <a:buNone/>
            </a:pPr>
            <a:r>
              <a:rPr lang="en-US" altLang="en-US" sz="3600" b="1" i="1">
                <a:solidFill>
                  <a:srgbClr val="0000CC"/>
                </a:solidFill>
              </a:rPr>
              <a:t>Migration    Immigration</a:t>
            </a:r>
          </a:p>
          <a:p>
            <a:pPr algn="ctr" eaLnBrk="1" hangingPunct="1">
              <a:buFontTx/>
              <a:buNone/>
            </a:pPr>
            <a:r>
              <a:rPr lang="en-US" altLang="en-US" sz="3600" b="1" i="1">
                <a:solidFill>
                  <a:srgbClr val="0000CC"/>
                </a:solidFill>
              </a:rPr>
              <a:t>Refugees    Vacations</a:t>
            </a:r>
          </a:p>
          <a:p>
            <a:pPr algn="ctr" eaLnBrk="1" hangingPunct="1">
              <a:buFontTx/>
              <a:buNone/>
            </a:pPr>
            <a:r>
              <a:rPr lang="en-US" altLang="en-US" sz="3600" b="1" i="1">
                <a:solidFill>
                  <a:srgbClr val="0000CC"/>
                </a:solidFill>
              </a:rPr>
              <a:t>Job Relocations    Transportation</a:t>
            </a:r>
          </a:p>
          <a:p>
            <a:pPr algn="ctr" eaLnBrk="1" hangingPunct="1">
              <a:buFontTx/>
              <a:buNone/>
            </a:pPr>
            <a:r>
              <a:rPr lang="en-US" altLang="en-US" sz="3600" b="1" i="1">
                <a:solidFill>
                  <a:srgbClr val="0000CC"/>
                </a:solidFill>
              </a:rPr>
              <a:t>Commuters     Urbanization</a:t>
            </a:r>
          </a:p>
          <a:p>
            <a:pPr algn="ctr" eaLnBrk="1" hangingPunct="1">
              <a:buFontTx/>
              <a:buNone/>
            </a:pPr>
            <a:endParaRPr lang="en-US" altLang="en-US" sz="3600" b="1" i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9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9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9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9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9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9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9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9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9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9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9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9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562B01C2-DA4B-48DB-BCF7-CA5859EBBE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6000" b="1">
                <a:solidFill>
                  <a:schemeClr val="tx1"/>
                </a:solidFill>
              </a:rPr>
              <a:t>Movement of People</a:t>
            </a:r>
            <a:endParaRPr lang="en-US" altLang="en-US" sz="6000" b="1" i="1">
              <a:solidFill>
                <a:schemeClr val="tx1"/>
              </a:solidFill>
            </a:endParaRPr>
          </a:p>
        </p:txBody>
      </p:sp>
      <p:sp>
        <p:nvSpPr>
          <p:cNvPr id="142339" name="Rectangle 3">
            <a:extLst>
              <a:ext uri="{FF2B5EF4-FFF2-40B4-BE49-F238E27FC236}">
                <a16:creationId xmlns:a16="http://schemas.microsoft.com/office/drawing/2014/main" id="{8902C73F-4F06-451E-84B6-787DB6B4971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524000"/>
            <a:ext cx="4419600" cy="4114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4000" b="1"/>
              <a:t>Migration</a:t>
            </a:r>
          </a:p>
          <a:p>
            <a:pPr algn="ctr" eaLnBrk="1" hangingPunct="1">
              <a:buFontTx/>
              <a:buNone/>
            </a:pPr>
            <a:r>
              <a:rPr lang="en-US" altLang="en-US" b="1"/>
              <a:t>“Snowbirds in Arizona”</a:t>
            </a:r>
          </a:p>
          <a:p>
            <a:pPr algn="ctr" eaLnBrk="1" hangingPunct="1">
              <a:buFontTx/>
              <a:buNone/>
            </a:pPr>
            <a:endParaRPr lang="en-US" altLang="en-US" b="1"/>
          </a:p>
          <a:p>
            <a:pPr algn="ctr" eaLnBrk="1" hangingPunct="1">
              <a:buFontTx/>
              <a:buNone/>
            </a:pPr>
            <a:r>
              <a:rPr lang="en-US" altLang="en-US" b="1" i="1"/>
              <a:t>“Snowbirds,” aka senior citizens from the cold Midwest, migrate to Arizona every winter. </a:t>
            </a:r>
          </a:p>
        </p:txBody>
      </p:sp>
      <p:pic>
        <p:nvPicPr>
          <p:cNvPr id="43012" name="Picture 11" descr="quartzsitevideo">
            <a:extLst>
              <a:ext uri="{FF2B5EF4-FFF2-40B4-BE49-F238E27FC236}">
                <a16:creationId xmlns:a16="http://schemas.microsoft.com/office/drawing/2014/main" id="{26DBD74C-DF8F-49FA-8F50-8CFD91886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99" r="4256" b="4198"/>
          <a:stretch>
            <a:fillRect/>
          </a:stretch>
        </p:blipFill>
        <p:spPr bwMode="auto">
          <a:xfrm>
            <a:off x="5257800" y="1219200"/>
            <a:ext cx="3429000" cy="529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2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2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2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F709847D-6FD6-4E85-81F7-995A8DAE8D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sz="6000" b="1">
                <a:solidFill>
                  <a:schemeClr val="tx1"/>
                </a:solidFill>
              </a:rPr>
              <a:t>Movement of </a:t>
            </a:r>
            <a:r>
              <a:rPr lang="en-US" altLang="en-US" sz="6000" b="1">
                <a:solidFill>
                  <a:srgbClr val="0000CC"/>
                </a:solidFill>
              </a:rPr>
              <a:t>Goods</a:t>
            </a:r>
            <a:endParaRPr lang="en-US" altLang="en-US" sz="6000" b="1" i="1">
              <a:solidFill>
                <a:srgbClr val="0000CC"/>
              </a:solidFill>
            </a:endParaRPr>
          </a:p>
        </p:txBody>
      </p:sp>
      <p:sp>
        <p:nvSpPr>
          <p:cNvPr id="140291" name="Rectangle 3">
            <a:extLst>
              <a:ext uri="{FF2B5EF4-FFF2-40B4-BE49-F238E27FC236}">
                <a16:creationId xmlns:a16="http://schemas.microsoft.com/office/drawing/2014/main" id="{A22FDD2C-6BFB-4933-8B78-106AA9FC91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0386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2800" b="1"/>
              <a:t>What is the connection between people and places?</a:t>
            </a:r>
          </a:p>
          <a:p>
            <a:pPr algn="ctr" eaLnBrk="1" hangingPunct="1">
              <a:buFontTx/>
              <a:buNone/>
            </a:pPr>
            <a:r>
              <a:rPr lang="en-US" altLang="en-US" sz="3600" b="1" i="1">
                <a:solidFill>
                  <a:srgbClr val="0000CC"/>
                </a:solidFill>
              </a:rPr>
              <a:t>Trade: Imports &amp; Exports</a:t>
            </a:r>
          </a:p>
          <a:p>
            <a:pPr algn="ctr" eaLnBrk="1" hangingPunct="1">
              <a:buFontTx/>
              <a:buNone/>
            </a:pPr>
            <a:r>
              <a:rPr lang="en-US" altLang="en-US" sz="3600" b="1" i="1">
                <a:solidFill>
                  <a:srgbClr val="0000CC"/>
                </a:solidFill>
              </a:rPr>
              <a:t>Smuggling    Drug Cartels</a:t>
            </a:r>
          </a:p>
          <a:p>
            <a:pPr algn="ctr" eaLnBrk="1" hangingPunct="1">
              <a:buFontTx/>
              <a:buNone/>
            </a:pPr>
            <a:r>
              <a:rPr lang="en-US" altLang="en-US" sz="3600" b="1" i="1">
                <a:solidFill>
                  <a:srgbClr val="0000CC"/>
                </a:solidFill>
              </a:rPr>
              <a:t>International Shipping Routes</a:t>
            </a:r>
          </a:p>
          <a:p>
            <a:pPr algn="ctr" eaLnBrk="1" hangingPunct="1">
              <a:buFontTx/>
              <a:buNone/>
            </a:pPr>
            <a:r>
              <a:rPr lang="en-US" altLang="en-US" sz="3600" b="1" i="1">
                <a:solidFill>
                  <a:srgbClr val="0000CC"/>
                </a:solidFill>
              </a:rPr>
              <a:t>Interstate Trucking Routes</a:t>
            </a:r>
          </a:p>
          <a:p>
            <a:pPr algn="ctr" eaLnBrk="1" hangingPunct="1">
              <a:buFontTx/>
              <a:buNone/>
            </a:pPr>
            <a:r>
              <a:rPr lang="en-US" altLang="en-US" sz="3600" b="1" i="1">
                <a:solidFill>
                  <a:srgbClr val="0000CC"/>
                </a:solidFill>
              </a:rPr>
              <a:t>Global Supply Chains</a:t>
            </a:r>
          </a:p>
          <a:p>
            <a:pPr algn="ctr" eaLnBrk="1" hangingPunct="1">
              <a:buFontTx/>
              <a:buNone/>
            </a:pPr>
            <a:endParaRPr lang="en-US" altLang="en-US" sz="3600" b="1" i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0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0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0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0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0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0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0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0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0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0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0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0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0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0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0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0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C2DEB5AC-0793-4764-8321-20678D597B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400" b="1">
                <a:solidFill>
                  <a:srgbClr val="000099"/>
                </a:solidFill>
              </a:rPr>
              <a:t>What are the</a:t>
            </a:r>
            <a:br>
              <a:rPr lang="en-US" altLang="en-US" sz="4400" b="1">
                <a:solidFill>
                  <a:srgbClr val="000099"/>
                </a:solidFill>
              </a:rPr>
            </a:br>
            <a:r>
              <a:rPr lang="en-US" altLang="en-US" sz="4400" b="1">
                <a:solidFill>
                  <a:srgbClr val="000099"/>
                </a:solidFill>
              </a:rPr>
              <a:t>“Five Themes of Geography?”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911DBFA7-B099-4B28-9EE1-8EC7AC18BE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altLang="en-US" sz="4000" b="1"/>
          </a:p>
          <a:p>
            <a:pPr eaLnBrk="1" hangingPunct="1"/>
            <a:r>
              <a:rPr lang="en-US" altLang="en-US" sz="4000" b="1"/>
              <a:t>Location</a:t>
            </a:r>
          </a:p>
          <a:p>
            <a:pPr eaLnBrk="1" hangingPunct="1"/>
            <a:r>
              <a:rPr lang="en-US" altLang="en-US" sz="4000" b="1"/>
              <a:t>Place</a:t>
            </a:r>
          </a:p>
          <a:p>
            <a:pPr eaLnBrk="1" hangingPunct="1"/>
            <a:r>
              <a:rPr lang="en-US" altLang="en-US" sz="4000" b="1"/>
              <a:t>Human-Environment Interaction</a:t>
            </a:r>
          </a:p>
          <a:p>
            <a:pPr eaLnBrk="1" hangingPunct="1"/>
            <a:r>
              <a:rPr lang="en-US" altLang="en-US" sz="4000" b="1"/>
              <a:t>Movement</a:t>
            </a:r>
          </a:p>
          <a:p>
            <a:pPr eaLnBrk="1" hangingPunct="1"/>
            <a:r>
              <a:rPr lang="en-US" altLang="en-US" sz="4000" b="1"/>
              <a:t>Regions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340A7E36-279C-47AF-9E15-EE65FE6E55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sz="6000" b="1">
                <a:solidFill>
                  <a:schemeClr val="tx1"/>
                </a:solidFill>
              </a:rPr>
              <a:t>Movement of Goods</a:t>
            </a:r>
            <a:endParaRPr lang="en-US" altLang="en-US" sz="6000" b="1" i="1">
              <a:solidFill>
                <a:schemeClr val="tx1"/>
              </a:solidFill>
            </a:endParaRPr>
          </a:p>
        </p:txBody>
      </p:sp>
      <p:sp>
        <p:nvSpPr>
          <p:cNvPr id="144387" name="Rectangle 3">
            <a:extLst>
              <a:ext uri="{FF2B5EF4-FFF2-40B4-BE49-F238E27FC236}">
                <a16:creationId xmlns:a16="http://schemas.microsoft.com/office/drawing/2014/main" id="{DCD1D94F-5FDA-4531-A472-9FFBB30AF0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038600" y="2159000"/>
            <a:ext cx="4876800" cy="28194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4400" b="1"/>
              <a:t>Trade</a:t>
            </a:r>
          </a:p>
          <a:p>
            <a:pPr algn="ctr" eaLnBrk="1" hangingPunct="1">
              <a:buFontTx/>
              <a:buNone/>
            </a:pPr>
            <a:r>
              <a:rPr lang="en-US" altLang="en-US" sz="3600" b="1" i="1"/>
              <a:t>The US imports Honda cars, motorcycles, and trucks from Japan.</a:t>
            </a:r>
          </a:p>
        </p:txBody>
      </p:sp>
      <p:pic>
        <p:nvPicPr>
          <p:cNvPr id="46084" name="Picture 7" descr="honda">
            <a:hlinkClick r:id="rId2"/>
            <a:extLst>
              <a:ext uri="{FF2B5EF4-FFF2-40B4-BE49-F238E27FC236}">
                <a16:creationId xmlns:a16="http://schemas.microsoft.com/office/drawing/2014/main" id="{6B6CB546-BBBE-4C5F-A636-B0FE0AE010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1714500"/>
            <a:ext cx="1181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9" descr="honda_civic_07_03_06">
            <a:extLst>
              <a:ext uri="{FF2B5EF4-FFF2-40B4-BE49-F238E27FC236}">
                <a16:creationId xmlns:a16="http://schemas.microsoft.com/office/drawing/2014/main" id="{0C7B2E4E-70E2-4FBD-A909-D38DF0059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3082925" cy="355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2A379C11-8A1A-4F07-92DB-31529D6BEB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sz="6000" b="1">
                <a:solidFill>
                  <a:schemeClr val="tx1"/>
                </a:solidFill>
              </a:rPr>
              <a:t>Movement of </a:t>
            </a:r>
            <a:r>
              <a:rPr lang="en-US" altLang="en-US" sz="6000" b="1">
                <a:solidFill>
                  <a:srgbClr val="0000CC"/>
                </a:solidFill>
              </a:rPr>
              <a:t>Ideas</a:t>
            </a:r>
            <a:endParaRPr lang="en-US" altLang="en-US" sz="6000" b="1" i="1">
              <a:solidFill>
                <a:srgbClr val="0000CC"/>
              </a:solidFill>
            </a:endParaRPr>
          </a:p>
        </p:txBody>
      </p:sp>
      <p:sp>
        <p:nvSpPr>
          <p:cNvPr id="141315" name="Rectangle 3">
            <a:extLst>
              <a:ext uri="{FF2B5EF4-FFF2-40B4-BE49-F238E27FC236}">
                <a16:creationId xmlns:a16="http://schemas.microsoft.com/office/drawing/2014/main" id="{6762CA16-4F65-45FB-8D58-DC372E2C4F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1054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2800" b="1"/>
              <a:t>What is the connection between people and places?</a:t>
            </a:r>
          </a:p>
          <a:p>
            <a:pPr algn="ctr" eaLnBrk="1" hangingPunct="1">
              <a:buFontTx/>
              <a:buNone/>
            </a:pPr>
            <a:r>
              <a:rPr lang="en-US" altLang="en-US" sz="3600" b="1" i="1">
                <a:solidFill>
                  <a:srgbClr val="0000CC"/>
                </a:solidFill>
              </a:rPr>
              <a:t>Fads     Books    Magazines</a:t>
            </a:r>
          </a:p>
          <a:p>
            <a:pPr algn="ctr" eaLnBrk="1" hangingPunct="1">
              <a:buFontTx/>
              <a:buNone/>
            </a:pPr>
            <a:r>
              <a:rPr lang="en-US" altLang="en-US" sz="3600" b="1" i="1">
                <a:solidFill>
                  <a:srgbClr val="0000CC"/>
                </a:solidFill>
              </a:rPr>
              <a:t>Newspapers    Television     Radio</a:t>
            </a:r>
          </a:p>
          <a:p>
            <a:pPr algn="ctr" eaLnBrk="1" hangingPunct="1">
              <a:buFontTx/>
              <a:buNone/>
            </a:pPr>
            <a:r>
              <a:rPr lang="en-US" altLang="en-US" sz="3600" b="1" i="1">
                <a:solidFill>
                  <a:srgbClr val="0000CC"/>
                </a:solidFill>
              </a:rPr>
              <a:t>Internet &amp; Hi Tech Communications</a:t>
            </a:r>
            <a:endParaRPr lang="en-US" altLang="en-US" sz="3600" b="1" i="1"/>
          </a:p>
          <a:p>
            <a:pPr algn="ctr" eaLnBrk="1" hangingPunct="1">
              <a:buFontTx/>
              <a:buNone/>
            </a:pPr>
            <a:r>
              <a:rPr lang="en-US" altLang="en-US" sz="3600" b="1" u="sng"/>
              <a:t>Cultural Diffusion</a:t>
            </a:r>
            <a:endParaRPr lang="en-US" altLang="en-US" sz="3600" b="1"/>
          </a:p>
          <a:p>
            <a:pPr algn="ctr" eaLnBrk="1" hangingPunct="1">
              <a:buFontTx/>
              <a:buNone/>
            </a:pPr>
            <a:r>
              <a:rPr lang="en-US" altLang="en-US" sz="3600" b="1" i="1">
                <a:solidFill>
                  <a:schemeClr val="hlink"/>
                </a:solidFill>
              </a:rPr>
              <a:t>Borrowing of foods, customs, holidays, religions, languages, etc. from one culture to another</a:t>
            </a:r>
          </a:p>
          <a:p>
            <a:pPr algn="ctr" eaLnBrk="1" hangingPunct="1">
              <a:buFontTx/>
              <a:buNone/>
            </a:pPr>
            <a:endParaRPr lang="en-US" altLang="en-US" sz="3600" b="1" i="1">
              <a:solidFill>
                <a:schemeClr val="hlink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1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1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1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1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1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1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1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1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1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1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1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1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141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141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141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500" fill="hold"/>
                                        <p:tgtEl>
                                          <p:spTgt spid="141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511A4FDB-65C5-42C4-9930-08C5A75101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6000" b="1">
                <a:solidFill>
                  <a:schemeClr val="tx1"/>
                </a:solidFill>
              </a:rPr>
              <a:t>Movement of Ideas</a:t>
            </a:r>
            <a:endParaRPr lang="en-US" altLang="en-US" sz="6000" b="1" i="1">
              <a:solidFill>
                <a:schemeClr val="tx1"/>
              </a:solidFill>
            </a:endParaRPr>
          </a:p>
        </p:txBody>
      </p:sp>
      <p:sp>
        <p:nvSpPr>
          <p:cNvPr id="147459" name="Rectangle 3">
            <a:extLst>
              <a:ext uri="{FF2B5EF4-FFF2-40B4-BE49-F238E27FC236}">
                <a16:creationId xmlns:a16="http://schemas.microsoft.com/office/drawing/2014/main" id="{3865E724-1931-42BD-88C6-05A7E2D78EC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95400"/>
            <a:ext cx="4038600" cy="47244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3600" b="1" dirty="0"/>
              <a:t>Fads: Japanese Manga &amp; Anime</a:t>
            </a:r>
          </a:p>
          <a:p>
            <a:pPr algn="ctr" eaLnBrk="1" hangingPunct="1">
              <a:buFontTx/>
              <a:buNone/>
            </a:pPr>
            <a:endParaRPr lang="en-US" altLang="en-US" b="1" i="1" dirty="0"/>
          </a:p>
          <a:p>
            <a:pPr algn="ctr" eaLnBrk="1" hangingPunct="1">
              <a:buFontTx/>
              <a:buNone/>
            </a:pPr>
            <a:r>
              <a:rPr lang="en-US" altLang="en-US" b="1" i="1" dirty="0"/>
              <a:t>From </a:t>
            </a:r>
            <a:r>
              <a:rPr lang="en-US" altLang="en-US" b="1" i="1" dirty="0" err="1"/>
              <a:t>Pokemon</a:t>
            </a:r>
            <a:r>
              <a:rPr lang="en-US" altLang="en-US" b="1" i="1" dirty="0"/>
              <a:t> Go to </a:t>
            </a:r>
            <a:r>
              <a:rPr lang="en-US" altLang="en-US" b="1" i="1" dirty="0" err="1"/>
              <a:t>Yugioh</a:t>
            </a:r>
            <a:r>
              <a:rPr lang="en-US" altLang="en-US" b="1" i="1" dirty="0"/>
              <a:t> and Naruto, Japanese anime has been sweeping the U.S. for several decades. </a:t>
            </a:r>
            <a:endParaRPr lang="en-US" altLang="en-US" sz="4000" b="1" i="1" dirty="0"/>
          </a:p>
        </p:txBody>
      </p:sp>
      <p:pic>
        <p:nvPicPr>
          <p:cNvPr id="49156" name="Picture 4" descr="Anime Videos">
            <a:hlinkClick r:id="rId3"/>
            <a:extLst>
              <a:ext uri="{FF2B5EF4-FFF2-40B4-BE49-F238E27FC236}">
                <a16:creationId xmlns:a16="http://schemas.microsoft.com/office/drawing/2014/main" id="{49D5F301-D12E-44F0-8968-FF272B48268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19713" y="3581400"/>
            <a:ext cx="3367087" cy="28956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9157" name="Picture 7" descr="https://s-media-cache-ak0.pinimg.com/originals/49/e2/90/49e290a654e5d5bfd6852514307523ec.png">
            <a:extLst>
              <a:ext uri="{FF2B5EF4-FFF2-40B4-BE49-F238E27FC236}">
                <a16:creationId xmlns:a16="http://schemas.microsoft.com/office/drawing/2014/main" id="{30F6C1A6-6119-448B-89E3-09BDA4B396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325" y="1492250"/>
            <a:ext cx="1641475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8" name="Picture 9" descr="Hikaru no Go.jpg">
            <a:extLst>
              <a:ext uri="{FF2B5EF4-FFF2-40B4-BE49-F238E27FC236}">
                <a16:creationId xmlns:a16="http://schemas.microsoft.com/office/drawing/2014/main" id="{C331506F-19F5-4E42-9F94-9E6A2AE1A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713" y="1312863"/>
            <a:ext cx="1381125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018DC9B1-59F1-4FC5-8902-B59D1BEAFD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sz="6000" b="1">
                <a:solidFill>
                  <a:schemeClr val="tx1"/>
                </a:solidFill>
              </a:rPr>
              <a:t>Regions</a:t>
            </a:r>
            <a:endParaRPr lang="en-US" altLang="en-US" sz="6000" b="1" i="1">
              <a:solidFill>
                <a:schemeClr val="tx1"/>
              </a:solidFill>
            </a:endParaRPr>
          </a:p>
        </p:txBody>
      </p:sp>
      <p:sp>
        <p:nvSpPr>
          <p:cNvPr id="149507" name="Rectangle 3">
            <a:extLst>
              <a:ext uri="{FF2B5EF4-FFF2-40B4-BE49-F238E27FC236}">
                <a16:creationId xmlns:a16="http://schemas.microsoft.com/office/drawing/2014/main" id="{EE516ADA-65FC-49FB-922A-4F71BD3F88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0386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4000" b="1">
                <a:solidFill>
                  <a:srgbClr val="C00000"/>
                </a:solidFill>
              </a:rPr>
              <a:t>How can an area be defined by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4000" b="1">
                <a:solidFill>
                  <a:schemeClr val="hlink"/>
                </a:solidFill>
              </a:rPr>
              <a:t>similar</a:t>
            </a:r>
            <a:r>
              <a:rPr lang="en-US" altLang="en-US" sz="4000" b="1"/>
              <a:t> </a:t>
            </a:r>
            <a:r>
              <a:rPr lang="en-US" altLang="en-US" sz="4000" b="1">
                <a:solidFill>
                  <a:srgbClr val="C00000"/>
                </a:solidFill>
              </a:rPr>
              <a:t>or</a:t>
            </a:r>
            <a:r>
              <a:rPr lang="en-US" altLang="en-US" sz="4000" b="1"/>
              <a:t> </a:t>
            </a:r>
            <a:r>
              <a:rPr lang="en-US" altLang="en-US" sz="4000" b="1">
                <a:solidFill>
                  <a:schemeClr val="hlink"/>
                </a:solidFill>
              </a:rPr>
              <a:t>unifying</a:t>
            </a:r>
            <a:r>
              <a:rPr lang="en-US" altLang="en-US" sz="4000" b="1"/>
              <a:t> </a:t>
            </a:r>
            <a:r>
              <a:rPr lang="en-US" altLang="en-US" sz="4000" b="1">
                <a:solidFill>
                  <a:srgbClr val="C00000"/>
                </a:solidFill>
              </a:rPr>
              <a:t>characteristics?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altLang="en-US" sz="3600" b="1" i="1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3600" b="1" i="1">
                <a:solidFill>
                  <a:srgbClr val="0000CC"/>
                </a:solidFill>
              </a:rPr>
              <a:t>Political</a:t>
            </a:r>
            <a:r>
              <a:rPr lang="en-US" altLang="en-US" sz="3600" b="1" i="1"/>
              <a:t> Regions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3600" b="1" i="1">
                <a:solidFill>
                  <a:srgbClr val="0000CC"/>
                </a:solidFill>
              </a:rPr>
              <a:t>Physical</a:t>
            </a:r>
            <a:r>
              <a:rPr lang="en-US" altLang="en-US" sz="3600" b="1" i="1"/>
              <a:t> Regions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3600" b="1" i="1">
                <a:solidFill>
                  <a:srgbClr val="0000CC"/>
                </a:solidFill>
              </a:rPr>
              <a:t>Cultural</a:t>
            </a:r>
            <a:r>
              <a:rPr lang="en-US" altLang="en-US" sz="3600" b="1" i="1"/>
              <a:t> Regions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altLang="en-US" sz="3600" b="1" i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9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9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9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9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9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9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9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9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9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C337E664-FEAC-463F-96D7-1E21A5E22D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sz="6000" b="1">
                <a:solidFill>
                  <a:schemeClr val="tx1"/>
                </a:solidFill>
              </a:rPr>
              <a:t>Political Regions</a:t>
            </a:r>
            <a:endParaRPr lang="en-US" altLang="en-US" sz="6000" b="1" i="1">
              <a:solidFill>
                <a:schemeClr val="tx1"/>
              </a:solidFill>
            </a:endParaRPr>
          </a:p>
        </p:txBody>
      </p:sp>
      <p:sp>
        <p:nvSpPr>
          <p:cNvPr id="150531" name="Rectangle 3">
            <a:extLst>
              <a:ext uri="{FF2B5EF4-FFF2-40B4-BE49-F238E27FC236}">
                <a16:creationId xmlns:a16="http://schemas.microsoft.com/office/drawing/2014/main" id="{033BEB4E-892B-44C9-A32F-62AC5E2AA9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28956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800" b="1"/>
              <a:t>Areas that share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800" b="1"/>
              <a:t>similar </a:t>
            </a:r>
            <a:r>
              <a:rPr lang="en-US" altLang="en-US" sz="2800" b="1" u="sng">
                <a:solidFill>
                  <a:srgbClr val="0000CC"/>
                </a:solidFill>
              </a:rPr>
              <a:t>government</a:t>
            </a:r>
            <a:r>
              <a:rPr lang="en-US" altLang="en-US" sz="2800" b="1"/>
              <a:t> or similar </a:t>
            </a:r>
            <a:r>
              <a:rPr lang="en-US" altLang="en-US" sz="2800" b="1" u="sng">
                <a:solidFill>
                  <a:srgbClr val="0000CC"/>
                </a:solidFill>
              </a:rPr>
              <a:t>treaty alliances</a:t>
            </a:r>
            <a:r>
              <a:rPr lang="en-US" altLang="en-US" sz="2800" b="1"/>
              <a:t>.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altLang="en-US" sz="2800" b="1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800" b="1" i="1">
                <a:solidFill>
                  <a:srgbClr val="0000CC"/>
                </a:solidFill>
              </a:rPr>
              <a:t>Cities     Counties     States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800" b="1" i="1">
                <a:solidFill>
                  <a:srgbClr val="0000CC"/>
                </a:solidFill>
              </a:rPr>
              <a:t>Provinces     Countries     Territories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800" b="1" i="1">
                <a:solidFill>
                  <a:srgbClr val="0000CC"/>
                </a:solidFill>
              </a:rPr>
              <a:t>Trade Alliances      Free Trade Zones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altLang="en-US" sz="3600" b="1" i="1">
              <a:solidFill>
                <a:schemeClr val="hlink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0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0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0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0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0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0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0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0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0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0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0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0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8A34D9E7-26E8-48D9-9656-1944AF45BD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6000" b="1">
                <a:solidFill>
                  <a:schemeClr val="tx1"/>
                </a:solidFill>
              </a:rPr>
              <a:t>Political Regions</a:t>
            </a:r>
            <a:endParaRPr lang="en-US" altLang="en-US" sz="6000" b="1" i="1">
              <a:solidFill>
                <a:schemeClr val="tx1"/>
              </a:solidFill>
            </a:endParaRPr>
          </a:p>
        </p:txBody>
      </p:sp>
      <p:sp>
        <p:nvSpPr>
          <p:cNvPr id="151559" name="Rectangle 7">
            <a:extLst>
              <a:ext uri="{FF2B5EF4-FFF2-40B4-BE49-F238E27FC236}">
                <a16:creationId xmlns:a16="http://schemas.microsoft.com/office/drawing/2014/main" id="{1A8F24DC-826B-48FA-A3C7-261AEC264D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447800"/>
            <a:ext cx="4191000" cy="438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3600" i="0"/>
              <a:t>Counties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800"/>
              <a:t>The cities of Mesa,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800"/>
              <a:t>Tempe, Scottsdale,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800"/>
              <a:t>and Phoenix are in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800"/>
              <a:t>the political region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800"/>
              <a:t>called Maricopa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800"/>
              <a:t>County since they share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800"/>
              <a:t>the same county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800"/>
              <a:t>government.</a:t>
            </a:r>
          </a:p>
        </p:txBody>
      </p:sp>
      <p:pic>
        <p:nvPicPr>
          <p:cNvPr id="54276" name="Picture 9" descr="arizona-county-map">
            <a:extLst>
              <a:ext uri="{FF2B5EF4-FFF2-40B4-BE49-F238E27FC236}">
                <a16:creationId xmlns:a16="http://schemas.microsoft.com/office/drawing/2014/main" id="{65918F59-1ACB-433E-A411-4DA4B396524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5025" y="1600200"/>
            <a:ext cx="3660775" cy="4343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6" descr="https://i.stack.imgur.com/Q5Hx8.gif">
            <a:extLst>
              <a:ext uri="{FF2B5EF4-FFF2-40B4-BE49-F238E27FC236}">
                <a16:creationId xmlns:a16="http://schemas.microsoft.com/office/drawing/2014/main" id="{9504FF41-2441-4785-9EBE-F6FE102EBE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719018">
            <a:off x="4676775" y="4340225"/>
            <a:ext cx="1462088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51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51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515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515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515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515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515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515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515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1515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1515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1515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1515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1515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500" fill="hold"/>
                                        <p:tgtEl>
                                          <p:spTgt spid="1515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1515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500" fill="hold"/>
                                        <p:tgtEl>
                                          <p:spTgt spid="1515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500" fill="hold"/>
                                        <p:tgtEl>
                                          <p:spTgt spid="1515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8DD9CA34-FDF9-4541-A673-524C30B12B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sz="6000" b="1">
                <a:solidFill>
                  <a:schemeClr val="tx1"/>
                </a:solidFill>
              </a:rPr>
              <a:t>Physical Regions</a:t>
            </a:r>
            <a:endParaRPr lang="en-US" altLang="en-US" sz="6000" b="1" i="1">
              <a:solidFill>
                <a:schemeClr val="tx1"/>
              </a:solidFill>
            </a:endParaRPr>
          </a:p>
        </p:txBody>
      </p:sp>
      <p:sp>
        <p:nvSpPr>
          <p:cNvPr id="153603" name="Rectangle 3">
            <a:extLst>
              <a:ext uri="{FF2B5EF4-FFF2-40B4-BE49-F238E27FC236}">
                <a16:creationId xmlns:a16="http://schemas.microsoft.com/office/drawing/2014/main" id="{81D96262-9C08-4D0F-9B62-FC6EED063F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229600" cy="3429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2800" b="1"/>
              <a:t>Areas that share</a:t>
            </a:r>
          </a:p>
          <a:p>
            <a:pPr algn="ctr" eaLnBrk="1" hangingPunct="1">
              <a:buFontTx/>
              <a:buNone/>
            </a:pPr>
            <a:r>
              <a:rPr lang="en-US" altLang="en-US" sz="2800" b="1"/>
              <a:t>similar physical (</a:t>
            </a:r>
            <a:r>
              <a:rPr lang="en-US" altLang="en-US" sz="2800" b="1" u="sng">
                <a:solidFill>
                  <a:srgbClr val="0000CC"/>
                </a:solidFill>
              </a:rPr>
              <a:t>mother nature</a:t>
            </a:r>
            <a:r>
              <a:rPr lang="en-US" altLang="en-US" sz="2800" b="1"/>
              <a:t>) features.</a:t>
            </a:r>
          </a:p>
          <a:p>
            <a:pPr algn="ctr" eaLnBrk="1" hangingPunct="1">
              <a:buFontTx/>
              <a:buNone/>
            </a:pPr>
            <a:endParaRPr lang="en-US" altLang="en-US" sz="2800" b="1"/>
          </a:p>
          <a:p>
            <a:pPr algn="ctr" eaLnBrk="1" hangingPunct="1">
              <a:buFontTx/>
              <a:buNone/>
            </a:pPr>
            <a:r>
              <a:rPr lang="en-US" altLang="en-US" sz="2800" b="1" i="1">
                <a:solidFill>
                  <a:srgbClr val="0000CC"/>
                </a:solidFill>
              </a:rPr>
              <a:t>Bodies of Water: rivers, lakes, oceans</a:t>
            </a:r>
          </a:p>
          <a:p>
            <a:pPr algn="ctr" eaLnBrk="1" hangingPunct="1">
              <a:buFontTx/>
              <a:buNone/>
            </a:pPr>
            <a:r>
              <a:rPr lang="en-US" altLang="en-US" sz="2800" b="1" i="1">
                <a:solidFill>
                  <a:srgbClr val="0000CC"/>
                </a:solidFill>
              </a:rPr>
              <a:t>Climate     Ecosystems      Wildlife</a:t>
            </a:r>
          </a:p>
          <a:p>
            <a:pPr algn="ctr" eaLnBrk="1" hangingPunct="1">
              <a:buFontTx/>
              <a:buNone/>
            </a:pPr>
            <a:r>
              <a:rPr lang="en-US" altLang="en-US" sz="2800" b="1" i="1">
                <a:solidFill>
                  <a:srgbClr val="0000CC"/>
                </a:solidFill>
              </a:rPr>
              <a:t>Landforms: mountains, deserts, plains, plateaus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3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3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3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3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E177F661-9C1C-4D65-B7E5-FE5C166264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6000" b="1">
                <a:solidFill>
                  <a:schemeClr val="tx1"/>
                </a:solidFill>
              </a:rPr>
              <a:t>Physical Regions</a:t>
            </a:r>
            <a:endParaRPr lang="en-US" altLang="en-US" sz="6000" b="1" i="1">
              <a:solidFill>
                <a:schemeClr val="tx1"/>
              </a:solidFill>
            </a:endParaRPr>
          </a:p>
        </p:txBody>
      </p:sp>
      <p:sp>
        <p:nvSpPr>
          <p:cNvPr id="154627" name="Rectangle 3">
            <a:extLst>
              <a:ext uri="{FF2B5EF4-FFF2-40B4-BE49-F238E27FC236}">
                <a16:creationId xmlns:a16="http://schemas.microsoft.com/office/drawing/2014/main" id="{2DD3E410-C698-46EB-A8EB-30B4442CB1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166813"/>
            <a:ext cx="7010400" cy="222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3600" i="0"/>
              <a:t>Landforms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800"/>
              <a:t>Arizona’s Grand Canyon is part of the greater </a:t>
            </a:r>
            <a:r>
              <a:rPr lang="en-US" altLang="en-US" sz="2800">
                <a:solidFill>
                  <a:srgbClr val="000099"/>
                </a:solidFill>
              </a:rPr>
              <a:t>Colorado Plateau region</a:t>
            </a:r>
            <a:r>
              <a:rPr lang="en-US" altLang="en-US" sz="2800"/>
              <a:t>, a physical region characterized by elevations ranging from 5,000-8,000 feet above sea level.</a:t>
            </a:r>
          </a:p>
        </p:txBody>
      </p:sp>
      <p:pic>
        <p:nvPicPr>
          <p:cNvPr id="57348" name="Picture 20" descr="https://upload.wikimedia.org/wikipedia/commons/thumb/8/85/Grand_Canyon_Panorama_2013.jpg/800px-Grand_Canyon_Panorama_2013.jpg">
            <a:extLst>
              <a:ext uri="{FF2B5EF4-FFF2-40B4-BE49-F238E27FC236}">
                <a16:creationId xmlns:a16="http://schemas.microsoft.com/office/drawing/2014/main" id="{4904790B-079F-4F2F-BFE5-2C41934BC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22688"/>
            <a:ext cx="9144000" cy="229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5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5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E31C567E-AA7E-460B-954E-EB3979DDA9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sz="6000" b="1">
                <a:solidFill>
                  <a:schemeClr val="tx1"/>
                </a:solidFill>
              </a:rPr>
              <a:t>Cultural Regions</a:t>
            </a:r>
            <a:endParaRPr lang="en-US" altLang="en-US" sz="6000" b="1" i="1">
              <a:solidFill>
                <a:schemeClr val="tx1"/>
              </a:solidFill>
            </a:endParaRPr>
          </a:p>
        </p:txBody>
      </p:sp>
      <p:sp>
        <p:nvSpPr>
          <p:cNvPr id="156675" name="Rectangle 3">
            <a:extLst>
              <a:ext uri="{FF2B5EF4-FFF2-40B4-BE49-F238E27FC236}">
                <a16:creationId xmlns:a16="http://schemas.microsoft.com/office/drawing/2014/main" id="{0ADFBA8F-2A8A-44A3-9244-3F258F8D5D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229600" cy="33528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b="1"/>
              <a:t>Areas that share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b="1"/>
              <a:t>similar cultural (</a:t>
            </a:r>
            <a:r>
              <a:rPr lang="en-US" altLang="en-US" b="1" u="sng">
                <a:solidFill>
                  <a:srgbClr val="000099"/>
                </a:solidFill>
              </a:rPr>
              <a:t>human</a:t>
            </a:r>
            <a:r>
              <a:rPr lang="en-US" altLang="en-US" b="1"/>
              <a:t>) characteristics.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altLang="en-US" b="1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b="1" i="1">
                <a:solidFill>
                  <a:srgbClr val="000099"/>
                </a:solidFill>
              </a:rPr>
              <a:t>Languages     Religions     History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b="1" i="1">
                <a:solidFill>
                  <a:srgbClr val="000099"/>
                </a:solidFill>
              </a:rPr>
              <a:t>Ancestry     Customs      Traditions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b="1" i="1">
                <a:solidFill>
                  <a:srgbClr val="000099"/>
                </a:solidFill>
              </a:rPr>
              <a:t>Land Use        Occupations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6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6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6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6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6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6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6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6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6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6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6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6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44BCAEBD-8156-417C-AA6D-B5EA950324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6000" b="1">
                <a:solidFill>
                  <a:schemeClr val="tx1"/>
                </a:solidFill>
              </a:rPr>
              <a:t>Cultural Regions</a:t>
            </a:r>
            <a:endParaRPr lang="en-US" altLang="en-US" sz="6000" b="1" i="1">
              <a:solidFill>
                <a:schemeClr val="tx1"/>
              </a:solidFill>
            </a:endParaRPr>
          </a:p>
        </p:txBody>
      </p:sp>
      <p:sp>
        <p:nvSpPr>
          <p:cNvPr id="157699" name="Rectangle 3">
            <a:extLst>
              <a:ext uri="{FF2B5EF4-FFF2-40B4-BE49-F238E27FC236}">
                <a16:creationId xmlns:a16="http://schemas.microsoft.com/office/drawing/2014/main" id="{2038306F-5F16-4D61-8E2C-A567352CA4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363" y="3886200"/>
            <a:ext cx="4648200" cy="268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800" i="0">
                <a:solidFill>
                  <a:schemeClr val="hlink"/>
                </a:solidFill>
              </a:rPr>
              <a:t>Common History,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800" i="0">
                <a:solidFill>
                  <a:schemeClr val="hlink"/>
                </a:solidFill>
              </a:rPr>
              <a:t>``Ancestry and Traditions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400"/>
              <a:t>Hopis have retained their own distinctive tribal practices, such as the sacred kachina dance ceremonies, and their native Hopi language.</a:t>
            </a:r>
          </a:p>
        </p:txBody>
      </p:sp>
      <p:graphicFrame>
        <p:nvGraphicFramePr>
          <p:cNvPr id="60420" name="Object 5">
            <a:extLst>
              <a:ext uri="{FF2B5EF4-FFF2-40B4-BE49-F238E27FC236}">
                <a16:creationId xmlns:a16="http://schemas.microsoft.com/office/drawing/2014/main" id="{BA1D785D-D3AC-4E62-93E6-21CFD6BA9A5A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4953000" y="1219200"/>
          <a:ext cx="3775075" cy="495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Acrobat Document" r:id="rId3" imgW="4427191" imgH="5806360" progId="AcroExch.Document.11">
                  <p:embed/>
                </p:oleObj>
              </mc:Choice>
              <mc:Fallback>
                <p:oleObj name="Acrobat Document" r:id="rId3" imgW="4427191" imgH="5806360" progId="AcroExch.Document.11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1219200"/>
                        <a:ext cx="3775075" cy="495300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0421" name="Picture 10" descr="http://www.nativeamericanlinks.com/kachina/images/71.jpg">
            <a:extLst>
              <a:ext uri="{FF2B5EF4-FFF2-40B4-BE49-F238E27FC236}">
                <a16:creationId xmlns:a16="http://schemas.microsoft.com/office/drawing/2014/main" id="{C25A9A27-4AFF-4AD3-8532-9322993F69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6" t="2448" r="758" b="5081"/>
          <a:stretch>
            <a:fillRect/>
          </a:stretch>
        </p:blipFill>
        <p:spPr bwMode="auto">
          <a:xfrm>
            <a:off x="1219200" y="1122363"/>
            <a:ext cx="2822575" cy="207803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422" name="Left Arrow 1">
            <a:extLst>
              <a:ext uri="{FF2B5EF4-FFF2-40B4-BE49-F238E27FC236}">
                <a16:creationId xmlns:a16="http://schemas.microsoft.com/office/drawing/2014/main" id="{36157CFE-9436-4CD2-B789-EA1F9CE4C5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1524000"/>
            <a:ext cx="1828800" cy="457200"/>
          </a:xfrm>
          <a:prstGeom prst="leftArrow">
            <a:avLst>
              <a:gd name="adj1" fmla="val 50000"/>
              <a:gd name="adj2" fmla="val 50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altLang="en-US"/>
          </a:p>
        </p:txBody>
      </p:sp>
      <p:sp>
        <p:nvSpPr>
          <p:cNvPr id="60423" name="Left Arrow 2">
            <a:extLst>
              <a:ext uri="{FF2B5EF4-FFF2-40B4-BE49-F238E27FC236}">
                <a16:creationId xmlns:a16="http://schemas.microsoft.com/office/drawing/2014/main" id="{3455B884-E196-4269-B704-8F09D799F8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1752600"/>
            <a:ext cx="228600" cy="762000"/>
          </a:xfrm>
          <a:prstGeom prst="leftArrow">
            <a:avLst>
              <a:gd name="adj1" fmla="val 50000"/>
              <a:gd name="adj2" fmla="val 50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altLang="en-US"/>
          </a:p>
        </p:txBody>
      </p:sp>
      <p:pic>
        <p:nvPicPr>
          <p:cNvPr id="59400" name="Picture 8" descr="https://i.stack.imgur.com/Q5Hx8.gif">
            <a:extLst>
              <a:ext uri="{FF2B5EF4-FFF2-40B4-BE49-F238E27FC236}">
                <a16:creationId xmlns:a16="http://schemas.microsoft.com/office/drawing/2014/main" id="{E4D487F4-CFD2-4588-BD56-E36119FBAF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96607">
            <a:off x="7666038" y="1779588"/>
            <a:ext cx="955675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18CCC9E-8797-42E5-BEEB-BE38015474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088" y="3262313"/>
            <a:ext cx="4114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i="0">
                <a:solidFill>
                  <a:srgbClr val="C00000"/>
                </a:solidFill>
              </a:rPr>
              <a:t>Hopi Reservation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750" fill="hold"/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750" fill="hold"/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750" fill="hold"/>
                                        <p:tgtEl>
                                          <p:spTgt spid="157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750" fill="hold"/>
                                        <p:tgtEl>
                                          <p:spTgt spid="157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750" fill="hold"/>
                                        <p:tgtEl>
                                          <p:spTgt spid="157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750" fill="hold"/>
                                        <p:tgtEl>
                                          <p:spTgt spid="157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0D4D661D-EA70-4821-872B-74F4FDDC60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4500" y="152400"/>
            <a:ext cx="8229600" cy="990600"/>
          </a:xfrm>
        </p:spPr>
        <p:txBody>
          <a:bodyPr/>
          <a:lstStyle/>
          <a:p>
            <a:pPr eaLnBrk="1" hangingPunct="1"/>
            <a:r>
              <a:rPr lang="en-US" altLang="en-US" sz="3600" b="1">
                <a:solidFill>
                  <a:srgbClr val="000099"/>
                </a:solidFill>
              </a:rPr>
              <a:t>“5 Themes” Reference Sheet</a:t>
            </a:r>
            <a:br>
              <a:rPr lang="en-US" altLang="en-US" sz="3600" b="1">
                <a:solidFill>
                  <a:srgbClr val="000099"/>
                </a:solidFill>
              </a:rPr>
            </a:br>
            <a:r>
              <a:rPr lang="en-US" altLang="en-US" sz="3600" b="1">
                <a:solidFill>
                  <a:srgbClr val="000099"/>
                </a:solidFill>
              </a:rPr>
              <a:t>(for Note-taking) </a:t>
            </a:r>
          </a:p>
        </p:txBody>
      </p:sp>
      <p:pic>
        <p:nvPicPr>
          <p:cNvPr id="6147" name="Picture 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7669122-0CD4-46B8-823C-7A72C71740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4052888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5" descr="Graphical user interface, application, letter&#10;&#10;Description automatically generated">
            <a:extLst>
              <a:ext uri="{FF2B5EF4-FFF2-40B4-BE49-F238E27FC236}">
                <a16:creationId xmlns:a16="http://schemas.microsoft.com/office/drawing/2014/main" id="{9DC7DD04-8FCD-466B-9EEC-462594EDB5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295400"/>
            <a:ext cx="3962400" cy="534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EC52C003-C799-45F6-A179-AE0F40B9A0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3600" y="0"/>
            <a:ext cx="4559300" cy="609600"/>
          </a:xfrm>
        </p:spPr>
        <p:txBody>
          <a:bodyPr/>
          <a:lstStyle/>
          <a:p>
            <a:pPr eaLnBrk="1" hangingPunct="1"/>
            <a:r>
              <a:rPr lang="en-US" altLang="en-US" sz="2400" b="1">
                <a:solidFill>
                  <a:srgbClr val="000099"/>
                </a:solidFill>
              </a:rPr>
              <a:t>“5 Themes” Reference Sheet</a:t>
            </a:r>
          </a:p>
        </p:txBody>
      </p:sp>
      <p:pic>
        <p:nvPicPr>
          <p:cNvPr id="6144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235F925-EF27-4F43-812C-2355044CF4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609600"/>
            <a:ext cx="8232775" cy="598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36AA32E4-97C4-4EA6-87A4-A9094BF45B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8618538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7" name="Rectangle 2">
            <a:extLst>
              <a:ext uri="{FF2B5EF4-FFF2-40B4-BE49-F238E27FC236}">
                <a16:creationId xmlns:a16="http://schemas.microsoft.com/office/drawing/2014/main" id="{85FE8F27-731E-4A95-9739-E563D4EC0B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57425" y="228600"/>
            <a:ext cx="4560888" cy="609600"/>
          </a:xfrm>
        </p:spPr>
        <p:txBody>
          <a:bodyPr/>
          <a:lstStyle/>
          <a:p>
            <a:pPr eaLnBrk="1" hangingPunct="1"/>
            <a:r>
              <a:rPr lang="en-US" altLang="en-US" sz="2400" b="1">
                <a:solidFill>
                  <a:srgbClr val="000099"/>
                </a:solidFill>
              </a:rPr>
              <a:t>“5 Themes” Reference Sheet</a:t>
            </a:r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">
            <a:extLst>
              <a:ext uri="{FF2B5EF4-FFF2-40B4-BE49-F238E27FC236}">
                <a16:creationId xmlns:a16="http://schemas.microsoft.com/office/drawing/2014/main" id="{F7CE60F2-34FB-4810-92DE-0C2ED88EB3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066800"/>
            <a:ext cx="76962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4000" i="0">
                <a:solidFill>
                  <a:srgbClr val="000099"/>
                </a:solidFill>
              </a:rPr>
              <a:t>“The Five Themes of Geography”</a:t>
            </a:r>
          </a:p>
          <a:p>
            <a:pPr algn="ctr" eaLnBrk="1" hangingPunct="1">
              <a:buFontTx/>
              <a:buNone/>
            </a:pPr>
            <a:r>
              <a:rPr lang="en-US" altLang="en-US" sz="4000" i="0">
                <a:solidFill>
                  <a:srgbClr val="000099"/>
                </a:solidFill>
              </a:rPr>
              <a:t>END of SLIDESHOW</a:t>
            </a:r>
            <a:endParaRPr lang="en-US" altLang="en-US" b="0">
              <a:solidFill>
                <a:srgbClr val="000000"/>
              </a:solidFill>
            </a:endParaRPr>
          </a:p>
        </p:txBody>
      </p:sp>
      <p:pic>
        <p:nvPicPr>
          <p:cNvPr id="63491" name="Picture 4">
            <a:extLst>
              <a:ext uri="{FF2B5EF4-FFF2-40B4-BE49-F238E27FC236}">
                <a16:creationId xmlns:a16="http://schemas.microsoft.com/office/drawing/2014/main" id="{A09A26F0-CE9C-4DD7-903E-ADFAA8AEB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300" y="2743200"/>
            <a:ext cx="2743200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6B092E23-4B64-4CE7-85B8-734976E952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6600" b="1">
                <a:solidFill>
                  <a:schemeClr val="tx1"/>
                </a:solidFill>
              </a:rPr>
              <a:t>Location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C790A7C0-002C-4A55-9964-A59CA2C84D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5029200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en-US" altLang="en-US" sz="4800" b="1"/>
          </a:p>
          <a:p>
            <a:pPr algn="ctr" eaLnBrk="1" hangingPunct="1">
              <a:buFontTx/>
              <a:buNone/>
            </a:pPr>
            <a:r>
              <a:rPr lang="en-US" altLang="en-US" sz="5400" b="1">
                <a:solidFill>
                  <a:srgbClr val="C00000"/>
                </a:solidFill>
              </a:rPr>
              <a:t>Where is it?</a:t>
            </a:r>
          </a:p>
          <a:p>
            <a:pPr algn="ctr" eaLnBrk="1" hangingPunct="1">
              <a:buFontTx/>
              <a:buNone/>
            </a:pPr>
            <a:endParaRPr lang="en-US" altLang="en-US" sz="4400" b="1"/>
          </a:p>
          <a:p>
            <a:pPr algn="ctr" eaLnBrk="1" hangingPunct="1">
              <a:buFontTx/>
              <a:buNone/>
            </a:pPr>
            <a:r>
              <a:rPr lang="en-US" altLang="en-US" sz="4400" b="1" i="1">
                <a:solidFill>
                  <a:srgbClr val="0000CC"/>
                </a:solidFill>
              </a:rPr>
              <a:t>Absolute Location</a:t>
            </a:r>
          </a:p>
          <a:p>
            <a:pPr algn="ctr" eaLnBrk="1" hangingPunct="1">
              <a:buFontTx/>
              <a:buNone/>
            </a:pPr>
            <a:r>
              <a:rPr lang="en-US" altLang="en-US" sz="4400" b="1" i="1">
                <a:solidFill>
                  <a:srgbClr val="0000CC"/>
                </a:solidFill>
              </a:rPr>
              <a:t>Relative Location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9760D41F-2064-404A-B34D-F7FAB445B6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6600" b="1"/>
              <a:t>Absolute Location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6E72622D-32F5-4F58-8135-0F04376547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3434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3600" b="1" i="1"/>
              <a:t>To pinpoint an exact position on Earth</a:t>
            </a:r>
          </a:p>
          <a:p>
            <a:pPr algn="ctr" eaLnBrk="1" hangingPunct="1">
              <a:buFontTx/>
              <a:buNone/>
            </a:pPr>
            <a:endParaRPr lang="en-US" altLang="en-US" sz="3600" b="1"/>
          </a:p>
          <a:p>
            <a:pPr algn="ctr" eaLnBrk="1" hangingPunct="1">
              <a:buFontTx/>
              <a:buNone/>
            </a:pPr>
            <a:r>
              <a:rPr lang="en-US" altLang="en-US" sz="4400" b="1"/>
              <a:t>Uses a grid system</a:t>
            </a:r>
            <a:endParaRPr lang="en-US" altLang="en-US" sz="3600" b="1" i="1"/>
          </a:p>
          <a:p>
            <a:pPr algn="ctr" eaLnBrk="1" hangingPunct="1">
              <a:buFontTx/>
              <a:buNone/>
            </a:pPr>
            <a:r>
              <a:rPr lang="en-US" altLang="en-US" sz="3600" b="1" i="1">
                <a:solidFill>
                  <a:srgbClr val="0000CC"/>
                </a:solidFill>
              </a:rPr>
              <a:t>Street Address</a:t>
            </a:r>
          </a:p>
          <a:p>
            <a:pPr algn="ctr" eaLnBrk="1" hangingPunct="1">
              <a:buFontTx/>
              <a:buNone/>
            </a:pPr>
            <a:r>
              <a:rPr lang="en-US" altLang="en-US" sz="3600" b="1" i="1">
                <a:solidFill>
                  <a:srgbClr val="0000CC"/>
                </a:solidFill>
              </a:rPr>
              <a:t>Alpha-numeric</a:t>
            </a:r>
          </a:p>
          <a:p>
            <a:pPr algn="ctr" eaLnBrk="1" hangingPunct="1">
              <a:buFontTx/>
              <a:buNone/>
            </a:pPr>
            <a:r>
              <a:rPr lang="en-US" altLang="en-US" sz="3600" b="1" i="1">
                <a:solidFill>
                  <a:srgbClr val="0000CC"/>
                </a:solidFill>
              </a:rPr>
              <a:t>Latitude &amp; longitude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>
            <a:extLst>
              <a:ext uri="{FF2B5EF4-FFF2-40B4-BE49-F238E27FC236}">
                <a16:creationId xmlns:a16="http://schemas.microsoft.com/office/drawing/2014/main" id="{4B91CCA0-AF0D-406F-B857-10CAC72BCF9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724400" y="609600"/>
            <a:ext cx="4038600" cy="5562600"/>
          </a:xfrm>
          <a:solidFill>
            <a:srgbClr val="CCFFFF"/>
          </a:solidFill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3600" b="1"/>
              <a:t>Absolute Location</a:t>
            </a:r>
          </a:p>
          <a:p>
            <a:pPr eaLnBrk="1" hangingPunct="1"/>
            <a:r>
              <a:rPr lang="en-US" altLang="en-US" sz="2800" b="1" i="1"/>
              <a:t>What is the global address of </a:t>
            </a:r>
            <a:r>
              <a:rPr lang="en-US" altLang="en-US" sz="2800" b="1" i="1">
                <a:solidFill>
                  <a:srgbClr val="C00000"/>
                </a:solidFill>
              </a:rPr>
              <a:t>Phoenix</a:t>
            </a:r>
            <a:r>
              <a:rPr lang="en-US" altLang="en-US" sz="2800" b="1" i="1"/>
              <a:t>?</a:t>
            </a:r>
          </a:p>
          <a:p>
            <a:pPr eaLnBrk="1" hangingPunct="1">
              <a:buFontTx/>
              <a:buNone/>
            </a:pPr>
            <a:r>
              <a:rPr lang="en-US" altLang="en-US" sz="2800" b="1" i="1"/>
              <a:t>	</a:t>
            </a:r>
            <a:r>
              <a:rPr lang="en-US" altLang="en-US" sz="2800" b="1"/>
              <a:t>33.5</a:t>
            </a:r>
            <a:r>
              <a:rPr lang="en-US" altLang="en-US" sz="2800" b="1">
                <a:sym typeface="Symbol" panose="05050102010706020507" pitchFamily="18" charset="2"/>
              </a:rPr>
              <a:t></a:t>
            </a:r>
            <a:r>
              <a:rPr lang="en-US" altLang="en-US" sz="2800" b="1"/>
              <a:t> N and 112</a:t>
            </a:r>
            <a:r>
              <a:rPr lang="en-US" altLang="en-US" sz="2800" b="1">
                <a:sym typeface="Symbol" panose="05050102010706020507" pitchFamily="18" charset="2"/>
              </a:rPr>
              <a:t></a:t>
            </a:r>
            <a:r>
              <a:rPr lang="en-US" altLang="en-US" sz="2800" b="1"/>
              <a:t> W</a:t>
            </a:r>
          </a:p>
          <a:p>
            <a:pPr eaLnBrk="1" hangingPunct="1"/>
            <a:r>
              <a:rPr lang="en-US" altLang="en-US" sz="2800" b="1" i="1"/>
              <a:t>What is the global address of </a:t>
            </a:r>
            <a:r>
              <a:rPr lang="en-US" altLang="en-US" sz="2800" b="1" i="1">
                <a:solidFill>
                  <a:srgbClr val="C00000"/>
                </a:solidFill>
              </a:rPr>
              <a:t>Tucson</a:t>
            </a:r>
            <a:r>
              <a:rPr lang="en-US" altLang="en-US" sz="2800" b="1" i="1"/>
              <a:t>?</a:t>
            </a:r>
          </a:p>
          <a:p>
            <a:pPr eaLnBrk="1" hangingPunct="1">
              <a:buFontTx/>
              <a:buNone/>
            </a:pPr>
            <a:r>
              <a:rPr lang="en-US" altLang="en-US" sz="2800" b="1" i="1"/>
              <a:t>	</a:t>
            </a:r>
            <a:r>
              <a:rPr lang="en-US" altLang="en-US" sz="2800" b="1"/>
              <a:t>32</a:t>
            </a:r>
            <a:r>
              <a:rPr lang="en-US" altLang="en-US" sz="2800" b="1">
                <a:sym typeface="Symbol" panose="05050102010706020507" pitchFamily="18" charset="2"/>
              </a:rPr>
              <a:t></a:t>
            </a:r>
            <a:r>
              <a:rPr lang="en-US" altLang="en-US" sz="2800" b="1"/>
              <a:t> N and 111</a:t>
            </a:r>
            <a:r>
              <a:rPr lang="en-US" altLang="en-US" sz="2800" b="1">
                <a:sym typeface="Symbol" panose="05050102010706020507" pitchFamily="18" charset="2"/>
              </a:rPr>
              <a:t></a:t>
            </a:r>
            <a:r>
              <a:rPr lang="en-US" altLang="en-US" sz="2800" b="1"/>
              <a:t> W</a:t>
            </a:r>
          </a:p>
          <a:p>
            <a:pPr eaLnBrk="1" hangingPunct="1"/>
            <a:r>
              <a:rPr lang="en-US" altLang="en-US" sz="2800" b="1" i="1"/>
              <a:t>What is the global address of </a:t>
            </a:r>
            <a:r>
              <a:rPr lang="en-US" altLang="en-US" sz="2800" b="1" i="1">
                <a:solidFill>
                  <a:srgbClr val="C00000"/>
                </a:solidFill>
              </a:rPr>
              <a:t>Page</a:t>
            </a:r>
            <a:r>
              <a:rPr lang="en-US" altLang="en-US" sz="2800" b="1" i="1"/>
              <a:t>?</a:t>
            </a:r>
          </a:p>
          <a:p>
            <a:pPr eaLnBrk="1" hangingPunct="1">
              <a:buFontTx/>
              <a:buNone/>
            </a:pPr>
            <a:r>
              <a:rPr lang="en-US" altLang="en-US" sz="2800" b="1" i="1"/>
              <a:t>	</a:t>
            </a:r>
            <a:r>
              <a:rPr lang="en-US" altLang="en-US" sz="2800" b="1"/>
              <a:t>37</a:t>
            </a:r>
            <a:r>
              <a:rPr lang="en-US" altLang="en-US" sz="2800" b="1">
                <a:sym typeface="Symbol" panose="05050102010706020507" pitchFamily="18" charset="2"/>
              </a:rPr>
              <a:t></a:t>
            </a:r>
            <a:r>
              <a:rPr lang="en-US" altLang="en-US" sz="2800" b="1"/>
              <a:t> N and 111.5</a:t>
            </a:r>
            <a:r>
              <a:rPr lang="en-US" altLang="en-US" sz="2800" b="1">
                <a:sym typeface="Symbol" panose="05050102010706020507" pitchFamily="18" charset="2"/>
              </a:rPr>
              <a:t></a:t>
            </a:r>
            <a:r>
              <a:rPr lang="en-US" altLang="en-US" sz="2800" b="1"/>
              <a:t> W</a:t>
            </a:r>
          </a:p>
        </p:txBody>
      </p:sp>
      <p:graphicFrame>
        <p:nvGraphicFramePr>
          <p:cNvPr id="11267" name="Object 4">
            <a:extLst>
              <a:ext uri="{FF2B5EF4-FFF2-40B4-BE49-F238E27FC236}">
                <a16:creationId xmlns:a16="http://schemas.microsoft.com/office/drawing/2014/main" id="{93E52673-C1CF-4E9E-8FFC-3E136CE23D46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228600" y="631825"/>
          <a:ext cx="4297363" cy="556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Acrobat Document" r:id="rId3" imgW="4663165" imgH="6035040" progId="AcroExch.Document.7">
                  <p:embed/>
                </p:oleObj>
              </mc:Choice>
              <mc:Fallback>
                <p:oleObj name="Acrobat Document" r:id="rId3" imgW="4663165" imgH="6035040" progId="AcroExch.Document.7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631825"/>
                        <a:ext cx="4297363" cy="556260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8" name="Rounded Rectangle 1">
            <a:extLst>
              <a:ext uri="{FF2B5EF4-FFF2-40B4-BE49-F238E27FC236}">
                <a16:creationId xmlns:a16="http://schemas.microsoft.com/office/drawing/2014/main" id="{F34C6893-B97B-40A2-BF4A-5F013A7884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3413125"/>
            <a:ext cx="457200" cy="16827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altLang="en-US"/>
          </a:p>
        </p:txBody>
      </p:sp>
      <p:sp>
        <p:nvSpPr>
          <p:cNvPr id="11269" name="Rounded Rectangle 4">
            <a:extLst>
              <a:ext uri="{FF2B5EF4-FFF2-40B4-BE49-F238E27FC236}">
                <a16:creationId xmlns:a16="http://schemas.microsoft.com/office/drawing/2014/main" id="{2F17A2CC-D60A-4B67-819E-A37A511B08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3413125"/>
            <a:ext cx="914400" cy="9144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altLang="en-US"/>
          </a:p>
        </p:txBody>
      </p:sp>
      <p:sp>
        <p:nvSpPr>
          <p:cNvPr id="11270" name="Oval 6">
            <a:extLst>
              <a:ext uri="{FF2B5EF4-FFF2-40B4-BE49-F238E27FC236}">
                <a16:creationId xmlns:a16="http://schemas.microsoft.com/office/drawing/2014/main" id="{A9221752-8553-451F-B71B-A6A02362F4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3413125"/>
            <a:ext cx="685800" cy="24447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altLang="en-US"/>
          </a:p>
        </p:txBody>
      </p:sp>
      <p:pic>
        <p:nvPicPr>
          <p:cNvPr id="9231" name="Picture 15" descr="https://i.stack.imgur.com/Q5Hx8.gif">
            <a:extLst>
              <a:ext uri="{FF2B5EF4-FFF2-40B4-BE49-F238E27FC236}">
                <a16:creationId xmlns:a16="http://schemas.microsoft.com/office/drawing/2014/main" id="{AC7DEC42-A717-4FF4-8981-25DDEFF07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1902">
            <a:off x="1617663" y="3028950"/>
            <a:ext cx="723900" cy="723900"/>
          </a:xfrm>
          <a:prstGeom prst="rect">
            <a:avLst/>
          </a:prstGeom>
          <a:solidFill>
            <a:schemeClr val="bg1">
              <a:alpha val="196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5" descr="https://i.stack.imgur.com/Q5Hx8.gif">
            <a:extLst>
              <a:ext uri="{FF2B5EF4-FFF2-40B4-BE49-F238E27FC236}">
                <a16:creationId xmlns:a16="http://schemas.microsoft.com/office/drawing/2014/main" id="{6A2DBA3E-3EA1-47A0-B1B8-BB1D8E74D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1902">
            <a:off x="1593850" y="3041650"/>
            <a:ext cx="723900" cy="723900"/>
          </a:xfrm>
          <a:prstGeom prst="rect">
            <a:avLst/>
          </a:prstGeom>
          <a:solidFill>
            <a:schemeClr val="bg1">
              <a:alpha val="196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https://i.stack.imgur.com/Q5Hx8.gif">
            <a:extLst>
              <a:ext uri="{FF2B5EF4-FFF2-40B4-BE49-F238E27FC236}">
                <a16:creationId xmlns:a16="http://schemas.microsoft.com/office/drawing/2014/main" id="{3BC5F5F7-06DB-49DE-A335-1CC93D371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87974">
            <a:off x="2127250" y="4216400"/>
            <a:ext cx="723900" cy="723900"/>
          </a:xfrm>
          <a:prstGeom prst="rect">
            <a:avLst/>
          </a:prstGeom>
          <a:solidFill>
            <a:schemeClr val="bg1">
              <a:alpha val="196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https://i.stack.imgur.com/Q5Hx8.gif">
            <a:extLst>
              <a:ext uri="{FF2B5EF4-FFF2-40B4-BE49-F238E27FC236}">
                <a16:creationId xmlns:a16="http://schemas.microsoft.com/office/drawing/2014/main" id="{791BDEF4-2A48-4CB3-90FE-680B6C96C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87974">
            <a:off x="2116138" y="4246563"/>
            <a:ext cx="723900" cy="723900"/>
          </a:xfrm>
          <a:prstGeom prst="rect">
            <a:avLst/>
          </a:prstGeom>
          <a:solidFill>
            <a:schemeClr val="bg1">
              <a:alpha val="196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 descr="https://i.stack.imgur.com/Q5Hx8.gif">
            <a:extLst>
              <a:ext uri="{FF2B5EF4-FFF2-40B4-BE49-F238E27FC236}">
                <a16:creationId xmlns:a16="http://schemas.microsoft.com/office/drawing/2014/main" id="{526AC274-616E-4044-982A-A02B948261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87974">
            <a:off x="1811338" y="982663"/>
            <a:ext cx="723900" cy="723900"/>
          </a:xfrm>
          <a:prstGeom prst="rect">
            <a:avLst/>
          </a:prstGeom>
          <a:solidFill>
            <a:schemeClr val="bg1">
              <a:alpha val="196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 descr="https://i.stack.imgur.com/Q5Hx8.gif">
            <a:extLst>
              <a:ext uri="{FF2B5EF4-FFF2-40B4-BE49-F238E27FC236}">
                <a16:creationId xmlns:a16="http://schemas.microsoft.com/office/drawing/2014/main" id="{F44BC3D2-D2E8-4CDB-AD80-777E94CF92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87974">
            <a:off x="1811338" y="969963"/>
            <a:ext cx="723900" cy="723900"/>
          </a:xfrm>
          <a:prstGeom prst="rect">
            <a:avLst/>
          </a:prstGeom>
          <a:solidFill>
            <a:schemeClr val="bg1">
              <a:alpha val="196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99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99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99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5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31DAF4D0-112B-4337-BE66-121202AF65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5400" b="1"/>
              <a:t>Absolute Location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75C12DCE-9498-41D2-949E-2FC1324D4E9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3505200"/>
            <a:ext cx="3886200" cy="19050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altLang="en-US" sz="2400" b="1" dirty="0"/>
          </a:p>
          <a:p>
            <a:pPr algn="ctr" eaLnBrk="1" hangingPunct="1">
              <a:buFontTx/>
              <a:buNone/>
            </a:pPr>
            <a:r>
              <a:rPr lang="en-US" altLang="en-US" sz="2400" b="1" dirty="0"/>
              <a:t>The Arizona state</a:t>
            </a:r>
          </a:p>
          <a:p>
            <a:pPr algn="ctr" eaLnBrk="1" hangingPunct="1">
              <a:buFontTx/>
              <a:buNone/>
            </a:pPr>
            <a:r>
              <a:rPr lang="en-US" altLang="en-US" sz="2400" b="1" dirty="0"/>
              <a:t>capitol building is </a:t>
            </a:r>
          </a:p>
          <a:p>
            <a:pPr algn="ctr" eaLnBrk="1" hangingPunct="1">
              <a:buFontTx/>
              <a:buNone/>
            </a:pPr>
            <a:r>
              <a:rPr lang="en-US" altLang="en-US" sz="2400" b="1" dirty="0"/>
              <a:t>located at:</a:t>
            </a:r>
          </a:p>
          <a:p>
            <a:pPr eaLnBrk="1" hangingPunct="1">
              <a:buFontTx/>
              <a:buNone/>
            </a:pPr>
            <a:endParaRPr lang="en-US" altLang="en-US" sz="2800" b="1" i="1" dirty="0">
              <a:solidFill>
                <a:schemeClr val="hlink"/>
              </a:solidFill>
            </a:endParaRPr>
          </a:p>
          <a:p>
            <a:pPr eaLnBrk="1" hangingPunct="1">
              <a:buFontTx/>
              <a:buNone/>
            </a:pPr>
            <a:endParaRPr lang="en-US" altLang="en-US" sz="2800" i="1" dirty="0">
              <a:solidFill>
                <a:srgbClr val="000000"/>
              </a:solidFill>
            </a:endParaRPr>
          </a:p>
          <a:p>
            <a:pPr eaLnBrk="1" hangingPunct="1">
              <a:buFontTx/>
              <a:buNone/>
            </a:pPr>
            <a:endParaRPr lang="en-US" altLang="en-US" sz="2800" i="1" dirty="0">
              <a:solidFill>
                <a:srgbClr val="000000"/>
              </a:solidFill>
            </a:endParaRPr>
          </a:p>
          <a:p>
            <a:pPr eaLnBrk="1" hangingPunct="1">
              <a:buFontTx/>
              <a:buNone/>
            </a:pPr>
            <a:endParaRPr lang="en-US" altLang="en-US" sz="2800" i="1" dirty="0">
              <a:solidFill>
                <a:srgbClr val="000000"/>
              </a:solidFill>
            </a:endParaRPr>
          </a:p>
        </p:txBody>
      </p:sp>
      <p:pic>
        <p:nvPicPr>
          <p:cNvPr id="12292" name="Picture 4" descr="AZStateCapitol AerialView">
            <a:extLst>
              <a:ext uri="{FF2B5EF4-FFF2-40B4-BE49-F238E27FC236}">
                <a16:creationId xmlns:a16="http://schemas.microsoft.com/office/drawing/2014/main" id="{E81FC266-3830-4BB0-8DE6-1CDD4445C499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38600" y="2590800"/>
            <a:ext cx="4419600" cy="2946400"/>
          </a:xfr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3" name="Picture 6" descr="State">
            <a:extLst>
              <a:ext uri="{FF2B5EF4-FFF2-40B4-BE49-F238E27FC236}">
                <a16:creationId xmlns:a16="http://schemas.microsoft.com/office/drawing/2014/main" id="{D8D2BCB0-D689-405C-949E-4A1FA1FF1148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1676400"/>
            <a:ext cx="2514600" cy="2035175"/>
          </a:xfrm>
          <a:noFill/>
          <a:ln w="254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51" name="Text Box 11">
            <a:extLst>
              <a:ext uri="{FF2B5EF4-FFF2-40B4-BE49-F238E27FC236}">
                <a16:creationId xmlns:a16="http://schemas.microsoft.com/office/drawing/2014/main" id="{85629E11-BED4-4D6D-921B-F971F47D29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1447800"/>
            <a:ext cx="4038600" cy="847725"/>
          </a:xfrm>
          <a:prstGeom prst="rect">
            <a:avLst/>
          </a:prstGeom>
          <a:solidFill>
            <a:srgbClr val="CCFF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hlink"/>
                </a:solidFill>
              </a:rPr>
              <a:t>1700 West Washington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hlink"/>
                </a:solidFill>
              </a:rPr>
              <a:t>Phoenix, Arizona 85007</a:t>
            </a:r>
          </a:p>
        </p:txBody>
      </p:sp>
      <p:sp>
        <p:nvSpPr>
          <p:cNvPr id="12295" name="Line 12">
            <a:extLst>
              <a:ext uri="{FF2B5EF4-FFF2-40B4-BE49-F238E27FC236}">
                <a16:creationId xmlns:a16="http://schemas.microsoft.com/office/drawing/2014/main" id="{586E0BFF-A7CD-414D-9419-C450A10061A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00400" y="4495800"/>
            <a:ext cx="2133600" cy="381000"/>
          </a:xfrm>
          <a:prstGeom prst="line">
            <a:avLst/>
          </a:prstGeom>
          <a:noFill/>
          <a:ln w="7937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1" grpId="0" animBg="1"/>
      <p:bldP spid="1025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0BFEE5AD-169B-49A4-8BFA-ABBA9EF833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5400" b="1"/>
              <a:t>Absolute Location</a:t>
            </a:r>
          </a:p>
        </p:txBody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172FF63A-8BFE-4B0B-83DE-3A45297C8DD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447800"/>
            <a:ext cx="4648200" cy="17526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altLang="en-US" sz="1800" b="1" i="1">
              <a:solidFill>
                <a:srgbClr val="000000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3600" b="1" i="1">
                <a:solidFill>
                  <a:srgbClr val="000000"/>
                </a:solidFill>
              </a:rPr>
              <a:t>Your assigned seat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3600" b="1" i="1">
                <a:solidFill>
                  <a:srgbClr val="000000"/>
                </a:solidFill>
              </a:rPr>
              <a:t>on the airplane is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3600" b="1" i="1">
                <a:solidFill>
                  <a:srgbClr val="0000CC"/>
                </a:solidFill>
              </a:rPr>
              <a:t>14-C</a:t>
            </a:r>
            <a:r>
              <a:rPr lang="en-US" altLang="en-US" sz="3600" b="1" i="1">
                <a:solidFill>
                  <a:srgbClr val="000000"/>
                </a:solidFill>
              </a:rPr>
              <a:t>.</a:t>
            </a:r>
            <a:endParaRPr lang="en-US" altLang="en-US" sz="3600" b="1" i="1"/>
          </a:p>
          <a:p>
            <a:pPr eaLnBrk="1" hangingPunct="1">
              <a:lnSpc>
                <a:spcPct val="80000"/>
              </a:lnSpc>
            </a:pPr>
            <a:endParaRPr lang="en-US" altLang="en-US" sz="3600" b="1"/>
          </a:p>
        </p:txBody>
      </p:sp>
      <p:pic>
        <p:nvPicPr>
          <p:cNvPr id="13316" name="Picture 4" descr="US_Airways_Boeing_737-300">
            <a:extLst>
              <a:ext uri="{FF2B5EF4-FFF2-40B4-BE49-F238E27FC236}">
                <a16:creationId xmlns:a16="http://schemas.microsoft.com/office/drawing/2014/main" id="{FAA82BA6-C0DD-41AE-A0B6-D9537A901ED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24600" y="1371600"/>
            <a:ext cx="1233488" cy="4964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17" name="Picture 11" descr="MCj03969740000[1]">
            <a:extLst>
              <a:ext uri="{FF2B5EF4-FFF2-40B4-BE49-F238E27FC236}">
                <a16:creationId xmlns:a16="http://schemas.microsoft.com/office/drawing/2014/main" id="{2F50ADD4-99DE-400A-8945-83B8015A4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733800"/>
            <a:ext cx="1981200" cy="188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F71EF474DD540418D781F0F4BF749C9" ma:contentTypeVersion="27" ma:contentTypeDescription="Create a new document." ma:contentTypeScope="" ma:versionID="41c9aa11a4ad619620796f5db5e6b5ee">
  <xsd:schema xmlns:xsd="http://www.w3.org/2001/XMLSchema" xmlns:xs="http://www.w3.org/2001/XMLSchema" xmlns:p="http://schemas.microsoft.com/office/2006/metadata/properties" xmlns:ns3="0bc31750-00b2-4c4e-a44c-004b25c4abe7" xmlns:ns4="7c3d0bca-35e2-4b8f-ac9d-99c4f004747b" targetNamespace="http://schemas.microsoft.com/office/2006/metadata/properties" ma:root="true" ma:fieldsID="b22181e2c01fe960d6b063bb7984804c" ns3:_="" ns4:_="">
    <xsd:import namespace="0bc31750-00b2-4c4e-a44c-004b25c4abe7"/>
    <xsd:import namespace="7c3d0bca-35e2-4b8f-ac9d-99c4f004747b"/>
    <xsd:element name="properties">
      <xsd:complexType>
        <xsd:sequence>
          <xsd:element name="documentManagement">
            <xsd:complexType>
              <xsd:all>
                <xsd:element ref="ns3:NotebookType" minOccurs="0"/>
                <xsd:element ref="ns3:FolderType" minOccurs="0"/>
                <xsd:element ref="ns3:Owner" minOccurs="0"/>
                <xsd:element ref="ns3:CultureName" minOccurs="0"/>
                <xsd:element ref="ns3:AppVersion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4:SharedWithUsers" minOccurs="0"/>
                <xsd:element ref="ns4:SharedWithDetails" minOccurs="0"/>
                <xsd:element ref="ns4:SharingHintHash" minOccurs="0"/>
                <xsd:element ref="ns3:DefaultSectionName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c31750-00b2-4c4e-a44c-004b25c4abe7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Owner" ma:index="10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ultureName" ma:index="11" nillable="true" ma:displayName="Culture Name" ma:internalName="CultureName">
      <xsd:simpleType>
        <xsd:restriction base="dms:Text"/>
      </xsd:simpleType>
    </xsd:element>
    <xsd:element name="AppVersion" ma:index="12" nillable="true" ma:displayName="App Version" ma:internalName="AppVersion">
      <xsd:simpleType>
        <xsd:restriction base="dms:Text"/>
      </xsd:simpleType>
    </xsd:element>
    <xsd:element name="Teachers" ma:index="13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4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5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16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17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18" nillable="true" ma:displayName="Self_Registration_Enabled" ma:internalName="Self_Registration_Enabled">
      <xsd:simpleType>
        <xsd:restriction base="dms:Boolean"/>
      </xsd:simpleType>
    </xsd:element>
    <xsd:element name="Has_Teacher_Only_SectionGroup" ma:index="19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0" nillable="true" ma:displayName="Is Collaboration Space Locked" ma:internalName="Is_Collaboration_Space_Locked">
      <xsd:simpleType>
        <xsd:restriction base="dms:Boolean"/>
      </xsd:simpleType>
    </xsd:element>
    <xsd:element name="DefaultSectionNames" ma:index="24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MediaServiceMetadata" ma:index="25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6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2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8" nillable="true" ma:displayName="Tags" ma:internalName="MediaServiceAutoTags" ma:readOnly="true">
      <xsd:simpleType>
        <xsd:restriction base="dms:Text"/>
      </xsd:simpleType>
    </xsd:element>
    <xsd:element name="MediaServiceGenerationTime" ma:index="2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3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32" nillable="true" ma:displayName="Location" ma:internalName="MediaServiceLocation" ma:readOnly="true">
      <xsd:simpleType>
        <xsd:restriction base="dms:Text"/>
      </xsd:simpleType>
    </xsd:element>
    <xsd:element name="MediaServiceAutoKeyPoints" ma:index="3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3d0bca-35e2-4b8f-ac9d-99c4f004747b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3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69B45B6-1156-4C4A-8F56-1CC5241C3B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bc31750-00b2-4c4e-a44c-004b25c4abe7"/>
    <ds:schemaRef ds:uri="7c3d0bca-35e2-4b8f-ac9d-99c4f004747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E64A062-61B5-46C0-BA47-71A0C2363E6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6619</TotalTime>
  <Words>1332</Words>
  <Application>Microsoft Macintosh PowerPoint</Application>
  <PresentationFormat>On-screen Show (4:3)</PresentationFormat>
  <Paragraphs>288</Paragraphs>
  <Slides>42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Arial</vt:lpstr>
      <vt:lpstr>Calibri</vt:lpstr>
      <vt:lpstr>Times New Roman</vt:lpstr>
      <vt:lpstr>Default Design</vt:lpstr>
      <vt:lpstr>Acrobat Document</vt:lpstr>
      <vt:lpstr>PowerPoint Presentation</vt:lpstr>
      <vt:lpstr>Purpose of the “Five Themes”</vt:lpstr>
      <vt:lpstr>What are the “Five Themes of Geography?”</vt:lpstr>
      <vt:lpstr>“5 Themes” Reference Sheet (for Note-taking) </vt:lpstr>
      <vt:lpstr>Location</vt:lpstr>
      <vt:lpstr>Absolute Location</vt:lpstr>
      <vt:lpstr>PowerPoint Presentation</vt:lpstr>
      <vt:lpstr>Absolute Location</vt:lpstr>
      <vt:lpstr>Absolute Location</vt:lpstr>
      <vt:lpstr>Relative Location</vt:lpstr>
      <vt:lpstr>PowerPoint Presentation</vt:lpstr>
      <vt:lpstr>Relative Location is frequently used in everyday situations.</vt:lpstr>
      <vt:lpstr>Place What is it like there?</vt:lpstr>
      <vt:lpstr>Physical Characteristics of Place</vt:lpstr>
      <vt:lpstr>Physical Characteristics of Place</vt:lpstr>
      <vt:lpstr>Human Characteristics of Place</vt:lpstr>
      <vt:lpstr>Human Characteristics of Place</vt:lpstr>
      <vt:lpstr>Human-Environment Interaction </vt:lpstr>
      <vt:lpstr>HEI Humans depend on their environment.</vt:lpstr>
      <vt:lpstr>HEI Humans depend on their environment.</vt:lpstr>
      <vt:lpstr>HEI Humans modify their environment. The environment can modify humans.</vt:lpstr>
      <vt:lpstr>HEI Humans modify their environment.</vt:lpstr>
      <vt:lpstr>HEI  The environment can modify humans.</vt:lpstr>
      <vt:lpstr>HEI Humans adapt to their environment.</vt:lpstr>
      <vt:lpstr>HEI  Humans adapt to their environment.</vt:lpstr>
      <vt:lpstr>Movement</vt:lpstr>
      <vt:lpstr>Movement of People</vt:lpstr>
      <vt:lpstr>Movement of People</vt:lpstr>
      <vt:lpstr>Movement of Goods</vt:lpstr>
      <vt:lpstr>Movement of Goods</vt:lpstr>
      <vt:lpstr>Movement of Ideas</vt:lpstr>
      <vt:lpstr>Movement of Ideas</vt:lpstr>
      <vt:lpstr>Regions</vt:lpstr>
      <vt:lpstr>Political Regions</vt:lpstr>
      <vt:lpstr>Political Regions</vt:lpstr>
      <vt:lpstr>Physical Regions</vt:lpstr>
      <vt:lpstr>Physical Regions</vt:lpstr>
      <vt:lpstr>Cultural Regions</vt:lpstr>
      <vt:lpstr>Cultural Regions</vt:lpstr>
      <vt:lpstr>“5 Themes” Reference Sheet</vt:lpstr>
      <vt:lpstr>“5 Themes” Reference Sheet</vt:lpstr>
      <vt:lpstr>PowerPoint Presentation</vt:lpstr>
    </vt:vector>
  </TitlesOfParts>
  <Company>Mesa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Jeannine Kuropatkin</dc:creator>
  <cp:lastModifiedBy>Heather Moll</cp:lastModifiedBy>
  <cp:revision>124</cp:revision>
  <dcterms:created xsi:type="dcterms:W3CDTF">2007-06-18T06:59:32Z</dcterms:created>
  <dcterms:modified xsi:type="dcterms:W3CDTF">2021-08-28T19:00:30Z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0x010100DF71EF474DD540418D781F0F4BF749C9</vt:lpwstr>
  </property>
  <property fmtid="{D5CDD505-2E9C-101B-9397-08002B2CF9AE}" pid="3" name="Teachers">
    <vt:lpwstr/>
  </property>
  <property fmtid="{D5CDD505-2E9C-101B-9397-08002B2CF9AE}" pid="4" name="Students">
    <vt:lpwstr/>
  </property>
  <property fmtid="{D5CDD505-2E9C-101B-9397-08002B2CF9AE}" pid="5" name="Student_Groups">
    <vt:lpwstr/>
  </property>
  <property fmtid="{D5CDD505-2E9C-101B-9397-08002B2CF9AE}" pid="6" name="Self_Registration_Enabled">
    <vt:lpwstr/>
  </property>
  <property fmtid="{D5CDD505-2E9C-101B-9397-08002B2CF9AE}" pid="7" name="Is_Collaboration_Space_Locked">
    <vt:lpwstr/>
  </property>
  <property fmtid="{D5CDD505-2E9C-101B-9397-08002B2CF9AE}" pid="8" name="Has_Teacher_Only_SectionGroup">
    <vt:lpwstr/>
  </property>
  <property fmtid="{D5CDD505-2E9C-101B-9397-08002B2CF9AE}" pid="9" name="Invited_Teachers">
    <vt:lpwstr/>
  </property>
  <property fmtid="{D5CDD505-2E9C-101B-9397-08002B2CF9AE}" pid="10" name="FolderType">
    <vt:lpwstr/>
  </property>
  <property fmtid="{D5CDD505-2E9C-101B-9397-08002B2CF9AE}" pid="11" name="Owner">
    <vt:lpwstr/>
  </property>
  <property fmtid="{D5CDD505-2E9C-101B-9397-08002B2CF9AE}" pid="12" name="DefaultSectionNames">
    <vt:lpwstr/>
  </property>
  <property fmtid="{D5CDD505-2E9C-101B-9397-08002B2CF9AE}" pid="13" name="AppVersion">
    <vt:lpwstr/>
  </property>
  <property fmtid="{D5CDD505-2E9C-101B-9397-08002B2CF9AE}" pid="14" name="NotebookType">
    <vt:lpwstr/>
  </property>
  <property fmtid="{D5CDD505-2E9C-101B-9397-08002B2CF9AE}" pid="15" name="Invited_Students">
    <vt:lpwstr/>
  </property>
  <property fmtid="{D5CDD505-2E9C-101B-9397-08002B2CF9AE}" pid="16" name="CultureName">
    <vt:lpwstr/>
  </property>
</Properties>
</file>